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6" roundtripDataSignature="AMtx7mjzX5buYl0/4F5R6OCA9ik7rlE4w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customschemas.google.com/relationships/presentationmetadata" Target="metadata"/><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64d694144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64d694144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us look at some countries that show dramatic change over time to see if we can find some trends there.</a:t>
            </a:r>
            <a:endParaRPr/>
          </a:p>
          <a:p>
            <a:pPr indent="0" lvl="0" marL="0" rtl="0" algn="l">
              <a:spcBef>
                <a:spcPts val="0"/>
              </a:spcBef>
              <a:spcAft>
                <a:spcPts val="0"/>
              </a:spcAft>
              <a:buNone/>
            </a:pPr>
            <a:r>
              <a:rPr lang="en-US"/>
              <a:t>we will start with Zimbabwe</a:t>
            </a:r>
            <a:endParaRPr/>
          </a:p>
        </p:txBody>
      </p:sp>
      <p:sp>
        <p:nvSpPr>
          <p:cNvPr id="165" name="Google Shape;165;g2664d694144_0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664d694144_0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664d694144_0_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us look at some countries that show dramatic change over time to see if we can find some trends there.</a:t>
            </a:r>
            <a:endParaRPr/>
          </a:p>
          <a:p>
            <a:pPr indent="0" lvl="0" marL="0" rtl="0" algn="l">
              <a:spcBef>
                <a:spcPts val="0"/>
              </a:spcBef>
              <a:spcAft>
                <a:spcPts val="0"/>
              </a:spcAft>
              <a:buNone/>
            </a:pPr>
            <a:r>
              <a:rPr lang="en-US"/>
              <a:t>we will start with Zimbabwe</a:t>
            </a:r>
            <a:endParaRPr/>
          </a:p>
        </p:txBody>
      </p:sp>
      <p:sp>
        <p:nvSpPr>
          <p:cNvPr id="175" name="Google Shape;175;g2664d694144_0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664d694144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664d694144_0_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us look at some countries that show dramatic change over time to see if we can find some trends there.</a:t>
            </a:r>
            <a:endParaRPr/>
          </a:p>
          <a:p>
            <a:pPr indent="0" lvl="0" marL="0" rtl="0" algn="l">
              <a:spcBef>
                <a:spcPts val="0"/>
              </a:spcBef>
              <a:spcAft>
                <a:spcPts val="0"/>
              </a:spcAft>
              <a:buNone/>
            </a:pPr>
            <a:r>
              <a:rPr lang="en-US"/>
              <a:t>we will start with Zimbabwe</a:t>
            </a:r>
            <a:endParaRPr/>
          </a:p>
        </p:txBody>
      </p:sp>
      <p:sp>
        <p:nvSpPr>
          <p:cNvPr id="185" name="Google Shape;185;g2664d694144_0_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664d694144_0_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664d694144_0_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us look at some countries that show dramatic change over time to see if we can find some trends there.</a:t>
            </a:r>
            <a:endParaRPr/>
          </a:p>
          <a:p>
            <a:pPr indent="0" lvl="0" marL="0" rtl="0" algn="l">
              <a:spcBef>
                <a:spcPts val="0"/>
              </a:spcBef>
              <a:spcAft>
                <a:spcPts val="0"/>
              </a:spcAft>
              <a:buNone/>
            </a:pPr>
            <a:r>
              <a:rPr lang="en-US"/>
              <a:t>we will start with Zimbabwe</a:t>
            </a:r>
            <a:endParaRPr/>
          </a:p>
        </p:txBody>
      </p:sp>
      <p:sp>
        <p:nvSpPr>
          <p:cNvPr id="195" name="Google Shape;195;g2664d694144_0_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664d694144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664d694144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664d694144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664d694144_0_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664d694144_0_1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g2664d694144_0_1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2664d694144_0_1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2664d694144_0_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2664d694144_0_16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664d694144_0_1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664d694144_0_1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g2664d694144_0_1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2664d694144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2664d694144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2664d694144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664d694144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2664d694144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Dropped all rows without target, CPI.  Created plot that illustrated number of nulls per year by feature.</a:t>
            </a:r>
            <a:endParaRPr/>
          </a:p>
        </p:txBody>
      </p:sp>
      <p:sp>
        <p:nvSpPr>
          <p:cNvPr id="264" name="Google Shape;264;g2664d694144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64d694144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64d694144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According to the Transparency International, each country’s score is a combination of at least 3 data sources drawn from 13 different corruption surveys and assessments. These data sources are collected by a variety of reputable institutions, including the World Bank and the World Economic Forum.</a:t>
            </a:r>
            <a:endParaRPr/>
          </a:p>
        </p:txBody>
      </p:sp>
      <p:sp>
        <p:nvSpPr>
          <p:cNvPr id="95" name="Google Shape;95;g2664d694144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664d694144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664d694144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Dropped the 4 worst features with </a:t>
            </a:r>
            <a:r>
              <a:rPr lang="en-US"/>
              <a:t>regards</a:t>
            </a:r>
            <a:r>
              <a:rPr lang="en-US"/>
              <a:t> to null count per year.  ['literacy', 'alcohol_consumption', 'poverty_ratio', 'extreme_poverty']</a:t>
            </a:r>
            <a:endParaRPr/>
          </a:p>
        </p:txBody>
      </p:sp>
      <p:sp>
        <p:nvSpPr>
          <p:cNvPr id="273" name="Google Shape;273;g2664d694144_1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664d694144_1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664d694144_1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2664d694144_1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64d694144_1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64d694144_1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dropped ['education_owid_index', 'suicide_rate']</a:t>
            </a:r>
            <a:endParaRPr/>
          </a:p>
        </p:txBody>
      </p:sp>
      <p:sp>
        <p:nvSpPr>
          <p:cNvPr id="291" name="Google Shape;291;g2664d694144_1_3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64d694144_1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64d694144_1_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050">
                <a:solidFill>
                  <a:srgbClr val="FFFFFF"/>
                </a:solidFill>
                <a:highlight>
                  <a:srgbClr val="111111"/>
                </a:highlight>
                <a:latin typeface="Arial"/>
                <a:ea typeface="Arial"/>
                <a:cs typeface="Arial"/>
                <a:sym typeface="Arial"/>
              </a:rPr>
              <a:t>Several features show extreme correlation with CPI, 'control_of_corruption','government_effectiveness', 'regulatory_quality', 'rule_of_low', 'voice_and_accountability'. It is likely these features are calculated with similar data as CPI. Decision made to drop these features. Several features show extreme correlation with other features, ie. correlation &gt; 0.90. The worse CPI correlated feature of each of these feature pairs will be dropped.</a:t>
            </a:r>
            <a:endParaRPr/>
          </a:p>
        </p:txBody>
      </p:sp>
      <p:sp>
        <p:nvSpPr>
          <p:cNvPr id="300" name="Google Shape;300;g2664d694144_1_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664d694144_1_2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664d694144_1_2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2664d694144_1_2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2664d694144_1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2664d694144_1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Modeled cleaned data with four scaled regression models</a:t>
            </a:r>
            <a:endParaRPr/>
          </a:p>
        </p:txBody>
      </p:sp>
      <p:sp>
        <p:nvSpPr>
          <p:cNvPr id="329" name="Google Shape;329;g2664d694144_1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664d694144_1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664d694144_1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two models were similar performance to linear regression</a:t>
            </a:r>
            <a:endParaRPr/>
          </a:p>
        </p:txBody>
      </p:sp>
      <p:sp>
        <p:nvSpPr>
          <p:cNvPr id="340" name="Google Shape;340;g2664d694144_1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664d694144_1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64d694144_1_4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KNN and random forest performed very well, decision made to try to improve performance with these models</a:t>
            </a:r>
            <a:endParaRPr/>
          </a:p>
        </p:txBody>
      </p:sp>
      <p:sp>
        <p:nvSpPr>
          <p:cNvPr id="355" name="Google Shape;355;g2664d694144_1_4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664d694144_1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664d694144_1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boosted KNN and random forest</a:t>
            </a:r>
            <a:endParaRPr/>
          </a:p>
        </p:txBody>
      </p:sp>
      <p:sp>
        <p:nvSpPr>
          <p:cNvPr id="374" name="Google Shape;374;g2664d694144_1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664d694144_1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664d694144_1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Knn performed basically the same as non boosted while the random forest improved slightly with a test score of 0.981</a:t>
            </a:r>
            <a:endParaRPr/>
          </a:p>
        </p:txBody>
      </p:sp>
      <p:sp>
        <p:nvSpPr>
          <p:cNvPr id="385" name="Google Shape;385;g2664d694144_1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64d69414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64d69414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this project, we will be using some of the data published by Transparency International Organization that compiles the corruption perception index for different countries in the world and try to see whether these numbers could be correlated to some other information about those countries. The information that was used to predict the corruption index in each country included, but was not limited to: wealth of the country, political indicators, press freedom, levels of education, unemployment, gender inequality, general healthcare and wellness indicators, quality of life, ethnic and religious division and social norms.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Being able to model the corruption index is important because usually, it is not something most countries collaborate for conducting surveys or related data collection methods. In addition to that, modeling and predicting corruption could impact the economic growth of a country by increasing costs, lowering productivity, and influencing the investment risks in that country. On top of that, knowing the factors that are correlated with corruption in a country could help us dive deeper into the roots of why corruption happens in certain regions and what could be done to remedy this issue</a:t>
            </a:r>
            <a:endParaRPr/>
          </a:p>
        </p:txBody>
      </p:sp>
      <p:sp>
        <p:nvSpPr>
          <p:cNvPr id="103" name="Google Shape;103;g2664d694144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664d694144_1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664d694144_1_1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tried stacking random forest</a:t>
            </a:r>
            <a:endParaRPr/>
          </a:p>
        </p:txBody>
      </p:sp>
      <p:sp>
        <p:nvSpPr>
          <p:cNvPr id="400" name="Google Shape;400;g2664d694144_1_1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664d694144_1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664d694144_1_1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stacking did not perform better than boosting alone</a:t>
            </a:r>
            <a:endParaRPr/>
          </a:p>
        </p:txBody>
      </p:sp>
      <p:sp>
        <p:nvSpPr>
          <p:cNvPr id="414" name="Google Shape;414;g2664d694144_1_1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664d694144_1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664d694144_1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modeled stacked and boosted random forest</a:t>
            </a:r>
            <a:endParaRPr/>
          </a:p>
        </p:txBody>
      </p:sp>
      <p:sp>
        <p:nvSpPr>
          <p:cNvPr id="432" name="Google Shape;432;g2664d694144_1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664d694144_1_2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664d694144_1_2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boosted random forest still wins</a:t>
            </a:r>
            <a:endParaRPr/>
          </a:p>
        </p:txBody>
      </p:sp>
      <p:sp>
        <p:nvSpPr>
          <p:cNvPr id="447" name="Google Shape;447;g2664d694144_1_2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664d694144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664d694144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the next few slides I will be talking about clustering</a:t>
            </a:r>
            <a:endParaRPr/>
          </a:p>
          <a:p>
            <a:pPr indent="0" lvl="0" marL="0" rtl="0" algn="l">
              <a:spcBef>
                <a:spcPts val="0"/>
              </a:spcBef>
              <a:spcAft>
                <a:spcPts val="0"/>
              </a:spcAft>
              <a:buNone/>
            </a:pPr>
            <a:r>
              <a:rPr lang="en-US"/>
              <a:t>I ran a cluster on the top three most significant features from the high performance regression model with CPI for the most recent year in our dataset which is 2020</a:t>
            </a:r>
            <a:endParaRPr/>
          </a:p>
          <a:p>
            <a:pPr indent="0" lvl="0" marL="0" rtl="0" algn="l">
              <a:spcBef>
                <a:spcPts val="0"/>
              </a:spcBef>
              <a:spcAft>
                <a:spcPts val="0"/>
              </a:spcAft>
              <a:buNone/>
            </a:pPr>
            <a:r>
              <a:rPr lang="en-US"/>
              <a:t>The reason why I had to do this is because if we kept all our data values, it would not only be hard to see but countries would cluster with themselves over time and we would get vacuous clusters</a:t>
            </a:r>
            <a:endParaRPr/>
          </a:p>
          <a:p>
            <a:pPr indent="0" lvl="0" marL="0" rtl="0" algn="l">
              <a:spcBef>
                <a:spcPts val="0"/>
              </a:spcBef>
              <a:spcAft>
                <a:spcPts val="0"/>
              </a:spcAft>
              <a:buNone/>
            </a:pPr>
            <a:r>
              <a:rPr lang="en-US"/>
              <a:t>Here we have average daily income on the x axis and CPI on the y axis </a:t>
            </a:r>
            <a:endParaRPr/>
          </a:p>
          <a:p>
            <a:pPr indent="0" lvl="0" marL="0" rtl="0" algn="l">
              <a:spcBef>
                <a:spcPts val="0"/>
              </a:spcBef>
              <a:spcAft>
                <a:spcPts val="0"/>
              </a:spcAft>
              <a:buNone/>
            </a:pPr>
            <a:r>
              <a:rPr lang="en-US"/>
              <a:t>These cluster nicely, giving us two clusters of roughly high and low </a:t>
            </a:r>
            <a:endParaRPr/>
          </a:p>
        </p:txBody>
      </p:sp>
      <p:sp>
        <p:nvSpPr>
          <p:cNvPr id="466" name="Google Shape;466;g2664d694144_2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2664d694144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2664d694144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see the clusters from before but on the map</a:t>
            </a:r>
            <a:endParaRPr/>
          </a:p>
        </p:txBody>
      </p:sp>
      <p:sp>
        <p:nvSpPr>
          <p:cNvPr id="475" name="Google Shape;475;g2664d694144_2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664d694144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664d694144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we see the scatter plot for democracy versus CPI</a:t>
            </a:r>
            <a:endParaRPr/>
          </a:p>
          <a:p>
            <a:pPr indent="0" lvl="0" marL="0" rtl="0" algn="l">
              <a:spcBef>
                <a:spcPts val="0"/>
              </a:spcBef>
              <a:spcAft>
                <a:spcPts val="0"/>
              </a:spcAft>
              <a:buNone/>
            </a:pPr>
            <a:r>
              <a:rPr lang="en-US"/>
              <a:t>as a personal aside, I was very happy to see this scatter plot, because we can see two incredibly complicated phenomenon of human behavior (democracy and corruption) being quantified and when plotted against each other, a great linear </a:t>
            </a:r>
            <a:r>
              <a:rPr lang="en-US"/>
              <a:t>relationship. The slope even seems to be about 1. I love it when indexes achieve such intimacy.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we see four clusters for this plot, again roughly in ascending order</a:t>
            </a:r>
            <a:endParaRPr/>
          </a:p>
        </p:txBody>
      </p:sp>
      <p:sp>
        <p:nvSpPr>
          <p:cNvPr id="484" name="Google Shape;484;g2664d694144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664d694144_2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664d694144_2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Canada again joining northern </a:t>
            </a:r>
            <a:r>
              <a:rPr lang="en-US"/>
              <a:t>europe</a:t>
            </a:r>
            <a:endParaRPr/>
          </a:p>
          <a:p>
            <a:pPr indent="0" lvl="0" marL="0" rtl="0" algn="l">
              <a:spcBef>
                <a:spcPts val="0"/>
              </a:spcBef>
              <a:spcAft>
                <a:spcPts val="0"/>
              </a:spcAft>
              <a:buNone/>
            </a:pPr>
            <a:r>
              <a:rPr lang="en-US"/>
              <a:t>keep in mind the dark purple counties are non clusters </a:t>
            </a:r>
            <a:endParaRPr/>
          </a:p>
        </p:txBody>
      </p:sp>
      <p:sp>
        <p:nvSpPr>
          <p:cNvPr id="494" name="Google Shape;494;g2664d694144_2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664d694144_2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2664d694144_2_3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Finally we have fertility rate (average number of </a:t>
            </a:r>
            <a:r>
              <a:rPr lang="en-US"/>
              <a:t>births per woman) and corruption </a:t>
            </a:r>
            <a:endParaRPr/>
          </a:p>
          <a:p>
            <a:pPr indent="0" lvl="0" marL="0" rtl="0" algn="l">
              <a:spcBef>
                <a:spcPts val="0"/>
              </a:spcBef>
              <a:spcAft>
                <a:spcPts val="0"/>
              </a:spcAft>
              <a:buNone/>
            </a:pPr>
            <a:r>
              <a:rPr lang="en-US"/>
              <a:t>The purple noncluster is very large</a:t>
            </a:r>
            <a:endParaRPr/>
          </a:p>
          <a:p>
            <a:pPr indent="0" lvl="0" marL="0" rtl="0" algn="l">
              <a:spcBef>
                <a:spcPts val="0"/>
              </a:spcBef>
              <a:spcAft>
                <a:spcPts val="0"/>
              </a:spcAft>
              <a:buNone/>
            </a:pPr>
            <a:r>
              <a:rPr lang="en-US"/>
              <a:t>but so is the blue cluster </a:t>
            </a:r>
            <a:endParaRPr/>
          </a:p>
        </p:txBody>
      </p:sp>
      <p:sp>
        <p:nvSpPr>
          <p:cNvPr id="503" name="Google Shape;503;g2664d694144_2_3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664d694144_2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2664d694144_2_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Here is the map, the US now finally joining the european table along with japan and australia</a:t>
            </a:r>
            <a:endParaRPr/>
          </a:p>
          <a:p>
            <a:pPr indent="0" lvl="0" marL="0" rtl="0" algn="l">
              <a:spcBef>
                <a:spcPts val="0"/>
              </a:spcBef>
              <a:spcAft>
                <a:spcPts val="0"/>
              </a:spcAft>
              <a:buNone/>
            </a:pPr>
            <a:r>
              <a:rPr lang="en-US"/>
              <a:t>And take a look at that expansive sprawl for blue, what an immaculate cluster, too many to name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conclusion from the plots for these three different features is that, clustering on these features produces </a:t>
            </a:r>
            <a:r>
              <a:rPr lang="en-US"/>
              <a:t>geographical</a:t>
            </a:r>
            <a:r>
              <a:rPr lang="en-US"/>
              <a:t> clusters of countries close to each other </a:t>
            </a:r>
            <a:r>
              <a:rPr lang="en-US"/>
              <a:t>physically</a:t>
            </a:r>
            <a:r>
              <a:rPr lang="en-US"/>
              <a:t>, which is interesting because there is no explicit geographical information embedded in the data we ran a cluster 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If you </a:t>
            </a:r>
            <a:r>
              <a:rPr lang="en-US"/>
              <a:t>remember</a:t>
            </a:r>
            <a:r>
              <a:rPr lang="en-US"/>
              <a:t>, these were the plots for three highly significant predictors of CPI, and so in this context along with the aforementioned </a:t>
            </a:r>
            <a:r>
              <a:rPr lang="en-US"/>
              <a:t>geographical</a:t>
            </a:r>
            <a:r>
              <a:rPr lang="en-US"/>
              <a:t> property, we can say that knowing the corruption index of one country will, on average, tell you information about the corruption of the countries near it</a:t>
            </a:r>
            <a:endParaRPr/>
          </a:p>
        </p:txBody>
      </p:sp>
      <p:sp>
        <p:nvSpPr>
          <p:cNvPr id="512" name="Google Shape;512;g2664d694144_2_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664d694144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664d694144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g2664d694144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664d694144_2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2664d694144_2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all of this modeling and the carefully pondering of the broader implications of corruption in the wake of simply collectable features, it made sense to search for a further pattern in the </a:t>
            </a:r>
            <a:r>
              <a:rPr lang="en-US"/>
              <a:t>principle</a:t>
            </a:r>
            <a:r>
              <a:rPr lang="en-US"/>
              <a:t> components but, here, I may have caught a glimpse of my folly when I found this to be mostly unintelligible, and </a:t>
            </a:r>
            <a:r>
              <a:rPr lang="en-US"/>
              <a:t>achieved</a:t>
            </a:r>
            <a:r>
              <a:rPr lang="en-US"/>
              <a:t> a model score of just 0.73 using the optimal number of </a:t>
            </a:r>
            <a:r>
              <a:rPr lang="en-US"/>
              <a:t>principal</a:t>
            </a:r>
            <a:r>
              <a:rPr lang="en-US"/>
              <a:t> components, which we see there on the elbow as being four and using 20 we only get a model score of 0.83 which is considerably less than our LR model</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521" name="Google Shape;521;g2664d694144_2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664d694144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2664d694144_0_20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0" name="Google Shape;530;g2664d694144_0_20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664d694144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664d694144_0_3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g2664d694144_0_3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664d694144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664d694144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2664d694144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664d694144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664d694144_0_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2664d694144_0_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664d694144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664d694144_0_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g2664d694144_0_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664d694144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664d694144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Let us look at some countries that show dramatic change over time to see if we can find some trends there.</a:t>
            </a:r>
            <a:endParaRPr/>
          </a:p>
          <a:p>
            <a:pPr indent="0" lvl="0" marL="0" rtl="0" algn="l">
              <a:spcBef>
                <a:spcPts val="0"/>
              </a:spcBef>
              <a:spcAft>
                <a:spcPts val="0"/>
              </a:spcAft>
              <a:buNone/>
            </a:pPr>
            <a:r>
              <a:rPr lang="en-US"/>
              <a:t>we will start with Zimbabwe</a:t>
            </a:r>
            <a:endParaRPr/>
          </a:p>
        </p:txBody>
      </p:sp>
      <p:sp>
        <p:nvSpPr>
          <p:cNvPr id="156" name="Google Shape;156;g2664d694144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2401529"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838200" y="6326444"/>
            <a:ext cx="931606"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1" i="0" sz="1400" u="none" cap="none" strike="noStrike">
                <a:solidFill>
                  <a:srgbClr val="888888"/>
                </a:solidFill>
                <a:latin typeface="Calibri"/>
                <a:ea typeface="Calibri"/>
                <a:cs typeface="Calibri"/>
                <a:sym typeface="Calibri"/>
              </a:defRPr>
            </a:lvl1pPr>
            <a:lvl2pPr indent="0" lvl="1" marL="0" algn="r">
              <a:spcBef>
                <a:spcPts val="0"/>
              </a:spcBef>
              <a:buNone/>
              <a:defRPr b="1" i="0" sz="1400" u="none" cap="none" strike="noStrike">
                <a:solidFill>
                  <a:srgbClr val="888888"/>
                </a:solidFill>
                <a:latin typeface="Calibri"/>
                <a:ea typeface="Calibri"/>
                <a:cs typeface="Calibri"/>
                <a:sym typeface="Calibri"/>
              </a:defRPr>
            </a:lvl2pPr>
            <a:lvl3pPr indent="0" lvl="2" marL="0" algn="r">
              <a:spcBef>
                <a:spcPts val="0"/>
              </a:spcBef>
              <a:buNone/>
              <a:defRPr b="1" i="0" sz="1400" u="none" cap="none" strike="noStrike">
                <a:solidFill>
                  <a:srgbClr val="888888"/>
                </a:solidFill>
                <a:latin typeface="Calibri"/>
                <a:ea typeface="Calibri"/>
                <a:cs typeface="Calibri"/>
                <a:sym typeface="Calibri"/>
              </a:defRPr>
            </a:lvl3pPr>
            <a:lvl4pPr indent="0" lvl="3" marL="0" algn="r">
              <a:spcBef>
                <a:spcPts val="0"/>
              </a:spcBef>
              <a:buNone/>
              <a:defRPr b="1" i="0" sz="1400" u="none" cap="none" strike="noStrike">
                <a:solidFill>
                  <a:srgbClr val="888888"/>
                </a:solidFill>
                <a:latin typeface="Calibri"/>
                <a:ea typeface="Calibri"/>
                <a:cs typeface="Calibri"/>
                <a:sym typeface="Calibri"/>
              </a:defRPr>
            </a:lvl4pPr>
            <a:lvl5pPr indent="0" lvl="4" marL="0" algn="r">
              <a:spcBef>
                <a:spcPts val="0"/>
              </a:spcBef>
              <a:buNone/>
              <a:defRPr b="1" i="0" sz="1400" u="none" cap="none" strike="noStrike">
                <a:solidFill>
                  <a:srgbClr val="888888"/>
                </a:solidFill>
                <a:latin typeface="Calibri"/>
                <a:ea typeface="Calibri"/>
                <a:cs typeface="Calibri"/>
                <a:sym typeface="Calibri"/>
              </a:defRPr>
            </a:lvl5pPr>
            <a:lvl6pPr indent="0" lvl="5" marL="0" algn="r">
              <a:spcBef>
                <a:spcPts val="0"/>
              </a:spcBef>
              <a:buNone/>
              <a:defRPr b="1" i="0" sz="1400" u="none" cap="none" strike="noStrike">
                <a:solidFill>
                  <a:srgbClr val="888888"/>
                </a:solidFill>
                <a:latin typeface="Calibri"/>
                <a:ea typeface="Calibri"/>
                <a:cs typeface="Calibri"/>
                <a:sym typeface="Calibri"/>
              </a:defRPr>
            </a:lvl6pPr>
            <a:lvl7pPr indent="0" lvl="6" marL="0" algn="r">
              <a:spcBef>
                <a:spcPts val="0"/>
              </a:spcBef>
              <a:buNone/>
              <a:defRPr b="1" i="0" sz="1400" u="none" cap="none" strike="noStrike">
                <a:solidFill>
                  <a:srgbClr val="888888"/>
                </a:solidFill>
                <a:latin typeface="Calibri"/>
                <a:ea typeface="Calibri"/>
                <a:cs typeface="Calibri"/>
                <a:sym typeface="Calibri"/>
              </a:defRPr>
            </a:lvl7pPr>
            <a:lvl8pPr indent="0" lvl="7" marL="0" algn="r">
              <a:spcBef>
                <a:spcPts val="0"/>
              </a:spcBef>
              <a:buNone/>
              <a:defRPr b="1" i="0" sz="1400" u="none" cap="none" strike="noStrike">
                <a:solidFill>
                  <a:srgbClr val="888888"/>
                </a:solidFill>
                <a:latin typeface="Calibri"/>
                <a:ea typeface="Calibri"/>
                <a:cs typeface="Calibri"/>
                <a:sym typeface="Calibri"/>
              </a:defRPr>
            </a:lvl8pPr>
            <a:lvl9pPr indent="0" lvl="8" marL="0" algn="r">
              <a:spcBef>
                <a:spcPts val="0"/>
              </a:spcBef>
              <a:buNone/>
              <a:defRPr b="1" i="0" sz="14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5"/>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8694175" y="6176963"/>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27" name="Google Shape;27;p16"/>
          <p:cNvCxnSpPr/>
          <p:nvPr/>
        </p:nvCxnSpPr>
        <p:spPr>
          <a:xfrm>
            <a:off x="838200" y="1494503"/>
            <a:ext cx="10515600" cy="0"/>
          </a:xfrm>
          <a:prstGeom prst="straightConnector1">
            <a:avLst/>
          </a:prstGeom>
          <a:noFill/>
          <a:ln cap="flat" cmpd="sng" w="19050">
            <a:solidFill>
              <a:srgbClr val="262626"/>
            </a:solidFill>
            <a:prstDash val="solid"/>
            <a:miter lim="800000"/>
            <a:headEnd len="sm" w="sm" type="none"/>
            <a:tailEnd len="sm" w="sm" type="none"/>
          </a:ln>
          <a:effectLst>
            <a:outerShdw blurRad="50800" rotWithShape="0" algn="t" dir="5400000" dist="38100">
              <a:srgbClr val="000000">
                <a:alpha val="40000"/>
              </a:srgb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sp>
        <p:nvSpPr>
          <p:cNvPr id="29" name="Google Shape;29;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8"/>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3" name="Google Shape;4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9"/>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 name="Shape 54"/>
        <p:cNvGrpSpPr/>
        <p:nvPr/>
      </p:nvGrpSpPr>
      <p:grpSpPr>
        <a:xfrm>
          <a:off x="0" y="0"/>
          <a:ext cx="0" cy="0"/>
          <a:chOff x="0" y="0"/>
          <a:chExt cx="0" cy="0"/>
        </a:xfrm>
      </p:grpSpPr>
      <p:sp>
        <p:nvSpPr>
          <p:cNvPr id="55" name="Google Shape;5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21"/>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2"/>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3"/>
          <p:cNvSpPr/>
          <p:nvPr>
            <p:ph idx="2" type="pic"/>
          </p:nvPr>
        </p:nvSpPr>
        <p:spPr>
          <a:xfrm>
            <a:off x="5183188" y="987425"/>
            <a:ext cx="6172200" cy="4873625"/>
          </a:xfrm>
          <a:prstGeom prst="rect">
            <a:avLst/>
          </a:prstGeom>
          <a:noFill/>
          <a:ln>
            <a:noFill/>
          </a:ln>
        </p:spPr>
      </p:sp>
      <p:sp>
        <p:nvSpPr>
          <p:cNvPr id="69" name="Google Shape;69;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1"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2" type="sldNum"/>
          </p:nvPr>
        </p:nvSpPr>
        <p:spPr>
          <a:xfrm>
            <a:off x="8802330" y="6310312"/>
            <a:ext cx="2743200" cy="365125"/>
          </a:xfrm>
          <a:prstGeom prst="rect">
            <a:avLst/>
          </a:prstGeom>
          <a:noFill/>
          <a:ln>
            <a:noFill/>
          </a:ln>
        </p:spPr>
        <p:txBody>
          <a:bodyPr anchorCtr="0" anchor="ctr" bIns="45700" lIns="91425" spcFirstLastPara="1" rIns="91425" wrap="square" tIns="45700">
            <a:noAutofit/>
          </a:bodyPr>
          <a:lstStyle>
            <a:lvl1pPr indent="0" lvl="0" marL="0" marR="0" rtl="0" algn="l">
              <a:spcBef>
                <a:spcPts val="0"/>
              </a:spcBef>
              <a:buNone/>
              <a:defRPr b="1" i="0" sz="1400" u="none" cap="none" strike="noStrike">
                <a:solidFill>
                  <a:srgbClr val="888888"/>
                </a:solidFill>
                <a:latin typeface="Calibri"/>
                <a:ea typeface="Calibri"/>
                <a:cs typeface="Calibri"/>
                <a:sym typeface="Calibri"/>
              </a:defRPr>
            </a:lvl1pPr>
            <a:lvl2pPr indent="0" lvl="1" marL="0" marR="0" rtl="0" algn="l">
              <a:spcBef>
                <a:spcPts val="0"/>
              </a:spcBef>
              <a:buNone/>
              <a:defRPr b="1" i="0" sz="1400" u="none" cap="none" strike="noStrike">
                <a:solidFill>
                  <a:srgbClr val="888888"/>
                </a:solidFill>
                <a:latin typeface="Calibri"/>
                <a:ea typeface="Calibri"/>
                <a:cs typeface="Calibri"/>
                <a:sym typeface="Calibri"/>
              </a:defRPr>
            </a:lvl2pPr>
            <a:lvl3pPr indent="0" lvl="2" marL="0" marR="0" rtl="0" algn="l">
              <a:spcBef>
                <a:spcPts val="0"/>
              </a:spcBef>
              <a:buNone/>
              <a:defRPr b="1" i="0" sz="1400" u="none" cap="none" strike="noStrike">
                <a:solidFill>
                  <a:srgbClr val="888888"/>
                </a:solidFill>
                <a:latin typeface="Calibri"/>
                <a:ea typeface="Calibri"/>
                <a:cs typeface="Calibri"/>
                <a:sym typeface="Calibri"/>
              </a:defRPr>
            </a:lvl3pPr>
            <a:lvl4pPr indent="0" lvl="3" marL="0" marR="0" rtl="0" algn="l">
              <a:spcBef>
                <a:spcPts val="0"/>
              </a:spcBef>
              <a:buNone/>
              <a:defRPr b="1" i="0" sz="1400" u="none" cap="none" strike="noStrike">
                <a:solidFill>
                  <a:srgbClr val="888888"/>
                </a:solidFill>
                <a:latin typeface="Calibri"/>
                <a:ea typeface="Calibri"/>
                <a:cs typeface="Calibri"/>
                <a:sym typeface="Calibri"/>
              </a:defRPr>
            </a:lvl4pPr>
            <a:lvl5pPr indent="0" lvl="4" marL="0" marR="0" rtl="0" algn="l">
              <a:spcBef>
                <a:spcPts val="0"/>
              </a:spcBef>
              <a:buNone/>
              <a:defRPr b="1" i="0" sz="1400" u="none" cap="none" strike="noStrike">
                <a:solidFill>
                  <a:srgbClr val="888888"/>
                </a:solidFill>
                <a:latin typeface="Calibri"/>
                <a:ea typeface="Calibri"/>
                <a:cs typeface="Calibri"/>
                <a:sym typeface="Calibri"/>
              </a:defRPr>
            </a:lvl5pPr>
            <a:lvl6pPr indent="0" lvl="5" marL="0" marR="0" rtl="0" algn="l">
              <a:spcBef>
                <a:spcPts val="0"/>
              </a:spcBef>
              <a:buNone/>
              <a:defRPr b="1" i="0" sz="1400" u="none" cap="none" strike="noStrike">
                <a:solidFill>
                  <a:srgbClr val="888888"/>
                </a:solidFill>
                <a:latin typeface="Calibri"/>
                <a:ea typeface="Calibri"/>
                <a:cs typeface="Calibri"/>
                <a:sym typeface="Calibri"/>
              </a:defRPr>
            </a:lvl6pPr>
            <a:lvl7pPr indent="0" lvl="6" marL="0" marR="0" rtl="0" algn="l">
              <a:spcBef>
                <a:spcPts val="0"/>
              </a:spcBef>
              <a:buNone/>
              <a:defRPr b="1" i="0" sz="1400" u="none" cap="none" strike="noStrike">
                <a:solidFill>
                  <a:srgbClr val="888888"/>
                </a:solidFill>
                <a:latin typeface="Calibri"/>
                <a:ea typeface="Calibri"/>
                <a:cs typeface="Calibri"/>
                <a:sym typeface="Calibri"/>
              </a:defRPr>
            </a:lvl7pPr>
            <a:lvl8pPr indent="0" lvl="7" marL="0" marR="0" rtl="0" algn="l">
              <a:spcBef>
                <a:spcPts val="0"/>
              </a:spcBef>
              <a:buNone/>
              <a:defRPr b="1" i="0" sz="1400" u="none" cap="none" strike="noStrike">
                <a:solidFill>
                  <a:srgbClr val="888888"/>
                </a:solidFill>
                <a:latin typeface="Calibri"/>
                <a:ea typeface="Calibri"/>
                <a:cs typeface="Calibri"/>
                <a:sym typeface="Calibri"/>
              </a:defRPr>
            </a:lvl8pPr>
            <a:lvl9pPr indent="0" lvl="8" marL="0" marR="0" rtl="0" algn="l">
              <a:spcBef>
                <a:spcPts val="0"/>
              </a:spcBef>
              <a:buNone/>
              <a:defRPr b="1" i="0" sz="1400" u="none" cap="none" strike="noStrike">
                <a:solidFill>
                  <a:srgbClr val="888888"/>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pic>
        <p:nvPicPr>
          <p:cNvPr id="14" name="Google Shape;14;p14"/>
          <p:cNvPicPr preferRelativeResize="0"/>
          <p:nvPr/>
        </p:nvPicPr>
        <p:blipFill rotWithShape="1">
          <a:blip r:embed="rId1">
            <a:alphaModFix/>
          </a:blip>
          <a:srcRect b="0" l="0" r="0" t="0"/>
          <a:stretch/>
        </p:blipFill>
        <p:spPr>
          <a:xfrm>
            <a:off x="9982199" y="5751871"/>
            <a:ext cx="1106129" cy="1106129"/>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9.png"/><Relationship Id="rId7"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6.png"/><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
          <p:cNvSpPr txBox="1"/>
          <p:nvPr>
            <p:ph type="ctrTitle"/>
          </p:nvPr>
        </p:nvSpPr>
        <p:spPr>
          <a:xfrm>
            <a:off x="1524000" y="1122363"/>
            <a:ext cx="9144000" cy="1335702"/>
          </a:xfrm>
          <a:prstGeom prst="rect">
            <a:avLst/>
          </a:prstGeom>
          <a:noFill/>
          <a:ln>
            <a:noFill/>
          </a:ln>
        </p:spPr>
        <p:txBody>
          <a:bodyPr anchorCtr="0" anchor="b" bIns="45700" lIns="91425" spcFirstLastPara="1" rIns="91425" wrap="square" tIns="45700">
            <a:normAutofit fontScale="90000"/>
          </a:bodyPr>
          <a:lstStyle/>
          <a:p>
            <a:pPr indent="0" lvl="0" marL="0" rtl="0" algn="ctr">
              <a:lnSpc>
                <a:spcPct val="90000"/>
              </a:lnSpc>
              <a:spcBef>
                <a:spcPts val="0"/>
              </a:spcBef>
              <a:spcAft>
                <a:spcPts val="0"/>
              </a:spcAft>
              <a:buClr>
                <a:schemeClr val="dk1"/>
              </a:buClr>
              <a:buSzPct val="100000"/>
              <a:buFont typeface="Calibri"/>
              <a:buNone/>
            </a:pPr>
            <a:r>
              <a:rPr lang="en-US"/>
              <a:t>Global Corruption </a:t>
            </a:r>
            <a:endParaRPr/>
          </a:p>
          <a:p>
            <a:pPr indent="0" lvl="0" marL="0" rtl="0" algn="ctr">
              <a:lnSpc>
                <a:spcPct val="90000"/>
              </a:lnSpc>
              <a:spcBef>
                <a:spcPts val="0"/>
              </a:spcBef>
              <a:spcAft>
                <a:spcPts val="0"/>
              </a:spcAft>
              <a:buClr>
                <a:schemeClr val="dk1"/>
              </a:buClr>
              <a:buSzPct val="166666"/>
              <a:buFont typeface="Calibri"/>
              <a:buNone/>
            </a:pPr>
            <a:r>
              <a:rPr lang="en-US" sz="3600"/>
              <a:t>Observations and Modeling</a:t>
            </a:r>
            <a:endParaRPr/>
          </a:p>
        </p:txBody>
      </p:sp>
      <p:sp>
        <p:nvSpPr>
          <p:cNvPr id="91" name="Google Shape;91;p1"/>
          <p:cNvSpPr txBox="1"/>
          <p:nvPr>
            <p:ph idx="1" type="subTitle"/>
          </p:nvPr>
        </p:nvSpPr>
        <p:spPr>
          <a:xfrm>
            <a:off x="1524000" y="3602020"/>
            <a:ext cx="9144000" cy="3036300"/>
          </a:xfrm>
          <a:prstGeom prst="rect">
            <a:avLst/>
          </a:prstGeom>
          <a:noFill/>
          <a:ln>
            <a:noFill/>
          </a:ln>
        </p:spPr>
        <p:txBody>
          <a:bodyPr anchorCtr="0" anchor="t" bIns="45700" lIns="91425" spcFirstLastPara="1" rIns="91425" wrap="square" tIns="45700">
            <a:normAutofit lnSpcReduction="10000"/>
          </a:bodyPr>
          <a:lstStyle/>
          <a:p>
            <a:pPr indent="0" lvl="0" marL="0" rtl="0" algn="ctr">
              <a:lnSpc>
                <a:spcPct val="90000"/>
              </a:lnSpc>
              <a:spcBef>
                <a:spcPts val="0"/>
              </a:spcBef>
              <a:spcAft>
                <a:spcPts val="0"/>
              </a:spcAft>
              <a:buClr>
                <a:schemeClr val="dk1"/>
              </a:buClr>
              <a:buSzPts val="2400"/>
              <a:buNone/>
            </a:pPr>
            <a:r>
              <a:rPr lang="en-US"/>
              <a:t>DSI course</a:t>
            </a:r>
            <a:endParaRPr/>
          </a:p>
          <a:p>
            <a:pPr indent="0" lvl="0" marL="0" rtl="0" algn="ctr">
              <a:lnSpc>
                <a:spcPct val="90000"/>
              </a:lnSpc>
              <a:spcBef>
                <a:spcPts val="1000"/>
              </a:spcBef>
              <a:spcAft>
                <a:spcPts val="0"/>
              </a:spcAft>
              <a:buClr>
                <a:schemeClr val="dk1"/>
              </a:buClr>
              <a:buSzPts val="2400"/>
              <a:buNone/>
            </a:pPr>
            <a:r>
              <a:rPr lang="en-US"/>
              <a:t>Jan 2024</a:t>
            </a:r>
            <a:endParaRPr/>
          </a:p>
          <a:p>
            <a:pPr indent="0" lvl="0" marL="0" rtl="0" algn="ctr">
              <a:lnSpc>
                <a:spcPct val="90000"/>
              </a:lnSpc>
              <a:spcBef>
                <a:spcPts val="100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2400"/>
              <a:buNone/>
            </a:pPr>
            <a:r>
              <a:rPr lang="en-US"/>
              <a:t>By:</a:t>
            </a:r>
            <a:r>
              <a:rPr b="1" lang="en-US"/>
              <a:t> </a:t>
            </a:r>
            <a:endParaRPr b="1"/>
          </a:p>
          <a:p>
            <a:pPr indent="0" lvl="0" marL="0" rtl="0" algn="ctr">
              <a:lnSpc>
                <a:spcPct val="90000"/>
              </a:lnSpc>
              <a:spcBef>
                <a:spcPts val="1000"/>
              </a:spcBef>
              <a:spcAft>
                <a:spcPts val="0"/>
              </a:spcAft>
              <a:buClr>
                <a:schemeClr val="dk1"/>
              </a:buClr>
              <a:buSzPts val="2400"/>
              <a:buNone/>
            </a:pPr>
            <a:r>
              <a:rPr b="1" lang="en-US"/>
              <a:t>JR Garvin</a:t>
            </a:r>
            <a:endParaRPr b="1"/>
          </a:p>
          <a:p>
            <a:pPr indent="0" lvl="0" marL="0" rtl="0" algn="ctr">
              <a:lnSpc>
                <a:spcPct val="90000"/>
              </a:lnSpc>
              <a:spcBef>
                <a:spcPts val="1000"/>
              </a:spcBef>
              <a:spcAft>
                <a:spcPts val="0"/>
              </a:spcAft>
              <a:buClr>
                <a:schemeClr val="dk1"/>
              </a:buClr>
              <a:buSzPts val="2400"/>
              <a:buNone/>
            </a:pPr>
            <a:r>
              <a:rPr b="1" lang="en-US"/>
              <a:t>Tanner Zuleeg</a:t>
            </a:r>
            <a:endParaRPr b="1"/>
          </a:p>
          <a:p>
            <a:pPr indent="0" lvl="0" marL="0" rtl="0" algn="ctr">
              <a:lnSpc>
                <a:spcPct val="90000"/>
              </a:lnSpc>
              <a:spcBef>
                <a:spcPts val="1000"/>
              </a:spcBef>
              <a:spcAft>
                <a:spcPts val="0"/>
              </a:spcAft>
              <a:buClr>
                <a:schemeClr val="dk1"/>
              </a:buClr>
              <a:buSzPts val="2400"/>
              <a:buNone/>
            </a:pPr>
            <a:r>
              <a:rPr b="1" lang="en-US"/>
              <a:t>Massoud ‘Massi’ Alfi</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g2664d694144_0_7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Zimbabwe over Time</a:t>
            </a:r>
            <a:endParaRPr/>
          </a:p>
        </p:txBody>
      </p:sp>
      <p:sp>
        <p:nvSpPr>
          <p:cNvPr id="168" name="Google Shape;168;g2664d694144_0_76"/>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69" name="Google Shape;169;g2664d694144_0_76"/>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70" name="Google Shape;170;g2664d694144_0_76"/>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171" name="Google Shape;171;g2664d694144_0_76"/>
          <p:cNvPicPr preferRelativeResize="0"/>
          <p:nvPr/>
        </p:nvPicPr>
        <p:blipFill>
          <a:blip r:embed="rId4">
            <a:alphaModFix/>
          </a:blip>
          <a:stretch>
            <a:fillRect/>
          </a:stretch>
        </p:blipFill>
        <p:spPr>
          <a:xfrm>
            <a:off x="1903725" y="1690825"/>
            <a:ext cx="7481226" cy="498221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2664d694144_0_8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Zimbabwe over Time</a:t>
            </a:r>
            <a:endParaRPr/>
          </a:p>
        </p:txBody>
      </p:sp>
      <p:sp>
        <p:nvSpPr>
          <p:cNvPr id="178" name="Google Shape;178;g2664d694144_0_8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79" name="Google Shape;179;g2664d694144_0_8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80" name="Google Shape;180;g2664d694144_0_84"/>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181" name="Google Shape;181;g2664d694144_0_84"/>
          <p:cNvPicPr preferRelativeResize="0"/>
          <p:nvPr/>
        </p:nvPicPr>
        <p:blipFill>
          <a:blip r:embed="rId4">
            <a:alphaModFix/>
          </a:blip>
          <a:stretch>
            <a:fillRect/>
          </a:stretch>
        </p:blipFill>
        <p:spPr>
          <a:xfrm>
            <a:off x="1903725" y="1690825"/>
            <a:ext cx="7481219" cy="4982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664d694144_0_9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Zimbabwe over Time</a:t>
            </a:r>
            <a:endParaRPr/>
          </a:p>
        </p:txBody>
      </p:sp>
      <p:sp>
        <p:nvSpPr>
          <p:cNvPr id="188" name="Google Shape;188;g2664d694144_0_9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89" name="Google Shape;189;g2664d694144_0_9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0" name="Google Shape;190;g2664d694144_0_92"/>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191" name="Google Shape;191;g2664d694144_0_92"/>
          <p:cNvPicPr preferRelativeResize="0"/>
          <p:nvPr/>
        </p:nvPicPr>
        <p:blipFill>
          <a:blip r:embed="rId4">
            <a:alphaModFix/>
          </a:blip>
          <a:stretch>
            <a:fillRect/>
          </a:stretch>
        </p:blipFill>
        <p:spPr>
          <a:xfrm>
            <a:off x="1903725" y="1690825"/>
            <a:ext cx="7481226" cy="49822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g2664d694144_0_10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Zimbabwe over Time</a:t>
            </a:r>
            <a:endParaRPr/>
          </a:p>
        </p:txBody>
      </p:sp>
      <p:sp>
        <p:nvSpPr>
          <p:cNvPr id="198" name="Google Shape;198;g2664d694144_0_10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99" name="Google Shape;199;g2664d694144_0_10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g2664d694144_0_100"/>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01" name="Google Shape;201;g2664d694144_0_100"/>
          <p:cNvPicPr preferRelativeResize="0"/>
          <p:nvPr/>
        </p:nvPicPr>
        <p:blipFill>
          <a:blip r:embed="rId4">
            <a:alphaModFix/>
          </a:blip>
          <a:stretch>
            <a:fillRect/>
          </a:stretch>
        </p:blipFill>
        <p:spPr>
          <a:xfrm>
            <a:off x="1903725" y="1690825"/>
            <a:ext cx="7481226" cy="498221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664d694144_0_1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Latvia </a:t>
            </a:r>
            <a:r>
              <a:rPr lang="en-US"/>
              <a:t>over Time</a:t>
            </a:r>
            <a:endParaRPr/>
          </a:p>
        </p:txBody>
      </p:sp>
      <p:sp>
        <p:nvSpPr>
          <p:cNvPr id="208" name="Google Shape;208;g2664d694144_0_11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09" name="Google Shape;209;g2664d694144_0_113"/>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0" name="Google Shape;210;g2664d694144_0_113"/>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11" name="Google Shape;211;g2664d694144_0_113"/>
          <p:cNvPicPr preferRelativeResize="0"/>
          <p:nvPr/>
        </p:nvPicPr>
        <p:blipFill>
          <a:blip r:embed="rId4">
            <a:alphaModFix/>
          </a:blip>
          <a:stretch>
            <a:fillRect/>
          </a:stretch>
        </p:blipFill>
        <p:spPr>
          <a:xfrm>
            <a:off x="1903723" y="1690825"/>
            <a:ext cx="7481224" cy="49352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2664d694144_0_1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Latvia over Time</a:t>
            </a:r>
            <a:endParaRPr/>
          </a:p>
        </p:txBody>
      </p:sp>
      <p:sp>
        <p:nvSpPr>
          <p:cNvPr id="218" name="Google Shape;218;g2664d694144_0_12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19" name="Google Shape;219;g2664d694144_0_12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20" name="Google Shape;220;g2664d694144_0_122"/>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21" name="Google Shape;221;g2664d694144_0_122"/>
          <p:cNvPicPr preferRelativeResize="0"/>
          <p:nvPr/>
        </p:nvPicPr>
        <p:blipFill>
          <a:blip r:embed="rId4">
            <a:alphaModFix/>
          </a:blip>
          <a:stretch>
            <a:fillRect/>
          </a:stretch>
        </p:blipFill>
        <p:spPr>
          <a:xfrm>
            <a:off x="1903723" y="1690825"/>
            <a:ext cx="7481224" cy="4935258"/>
          </a:xfrm>
          <a:prstGeom prst="rect">
            <a:avLst/>
          </a:prstGeom>
          <a:noFill/>
          <a:ln>
            <a:noFill/>
          </a:ln>
        </p:spPr>
      </p:pic>
      <p:pic>
        <p:nvPicPr>
          <p:cNvPr id="222" name="Google Shape;222;g2664d694144_0_122"/>
          <p:cNvPicPr preferRelativeResize="0"/>
          <p:nvPr/>
        </p:nvPicPr>
        <p:blipFill>
          <a:blip r:embed="rId5">
            <a:alphaModFix/>
          </a:blip>
          <a:stretch>
            <a:fillRect/>
          </a:stretch>
        </p:blipFill>
        <p:spPr>
          <a:xfrm>
            <a:off x="1903723" y="1690825"/>
            <a:ext cx="7481224" cy="493525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2664d694144_0_16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Latvia over Time</a:t>
            </a:r>
            <a:endParaRPr/>
          </a:p>
        </p:txBody>
      </p:sp>
      <p:sp>
        <p:nvSpPr>
          <p:cNvPr id="229" name="Google Shape;229;g2664d694144_0_162"/>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30" name="Google Shape;230;g2664d694144_0_16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1" name="Google Shape;231;g2664d694144_0_162"/>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32" name="Google Shape;232;g2664d694144_0_162"/>
          <p:cNvPicPr preferRelativeResize="0"/>
          <p:nvPr/>
        </p:nvPicPr>
        <p:blipFill>
          <a:blip r:embed="rId4">
            <a:alphaModFix/>
          </a:blip>
          <a:stretch>
            <a:fillRect/>
          </a:stretch>
        </p:blipFill>
        <p:spPr>
          <a:xfrm>
            <a:off x="1903723" y="1690825"/>
            <a:ext cx="7481224" cy="4935258"/>
          </a:xfrm>
          <a:prstGeom prst="rect">
            <a:avLst/>
          </a:prstGeom>
          <a:noFill/>
          <a:ln>
            <a:noFill/>
          </a:ln>
        </p:spPr>
      </p:pic>
      <p:pic>
        <p:nvPicPr>
          <p:cNvPr id="233" name="Google Shape;233;g2664d694144_0_162"/>
          <p:cNvPicPr preferRelativeResize="0"/>
          <p:nvPr/>
        </p:nvPicPr>
        <p:blipFill>
          <a:blip r:embed="rId5">
            <a:alphaModFix/>
          </a:blip>
          <a:stretch>
            <a:fillRect/>
          </a:stretch>
        </p:blipFill>
        <p:spPr>
          <a:xfrm>
            <a:off x="1903723" y="1690825"/>
            <a:ext cx="7481224" cy="4935258"/>
          </a:xfrm>
          <a:prstGeom prst="rect">
            <a:avLst/>
          </a:prstGeom>
          <a:noFill/>
          <a:ln>
            <a:noFill/>
          </a:ln>
        </p:spPr>
      </p:pic>
      <p:pic>
        <p:nvPicPr>
          <p:cNvPr id="234" name="Google Shape;234;g2664d694144_0_162"/>
          <p:cNvPicPr preferRelativeResize="0"/>
          <p:nvPr/>
        </p:nvPicPr>
        <p:blipFill>
          <a:blip r:embed="rId6">
            <a:alphaModFix/>
          </a:blip>
          <a:stretch>
            <a:fillRect/>
          </a:stretch>
        </p:blipFill>
        <p:spPr>
          <a:xfrm>
            <a:off x="1903723" y="1690825"/>
            <a:ext cx="7481224" cy="49352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g2664d694144_0_17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Latvia over Time</a:t>
            </a:r>
            <a:endParaRPr/>
          </a:p>
        </p:txBody>
      </p:sp>
      <p:sp>
        <p:nvSpPr>
          <p:cNvPr id="241" name="Google Shape;241;g2664d694144_0_173"/>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42" name="Google Shape;242;g2664d694144_0_173"/>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3" name="Google Shape;243;g2664d694144_0_173"/>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44" name="Google Shape;244;g2664d694144_0_173"/>
          <p:cNvPicPr preferRelativeResize="0"/>
          <p:nvPr/>
        </p:nvPicPr>
        <p:blipFill>
          <a:blip r:embed="rId4">
            <a:alphaModFix/>
          </a:blip>
          <a:stretch>
            <a:fillRect/>
          </a:stretch>
        </p:blipFill>
        <p:spPr>
          <a:xfrm>
            <a:off x="1903723" y="1690825"/>
            <a:ext cx="7481224" cy="4935258"/>
          </a:xfrm>
          <a:prstGeom prst="rect">
            <a:avLst/>
          </a:prstGeom>
          <a:noFill/>
          <a:ln>
            <a:noFill/>
          </a:ln>
        </p:spPr>
      </p:pic>
      <p:pic>
        <p:nvPicPr>
          <p:cNvPr id="245" name="Google Shape;245;g2664d694144_0_173"/>
          <p:cNvPicPr preferRelativeResize="0"/>
          <p:nvPr/>
        </p:nvPicPr>
        <p:blipFill>
          <a:blip r:embed="rId5">
            <a:alphaModFix/>
          </a:blip>
          <a:stretch>
            <a:fillRect/>
          </a:stretch>
        </p:blipFill>
        <p:spPr>
          <a:xfrm>
            <a:off x="1903723" y="1690825"/>
            <a:ext cx="7481224" cy="4935258"/>
          </a:xfrm>
          <a:prstGeom prst="rect">
            <a:avLst/>
          </a:prstGeom>
          <a:noFill/>
          <a:ln>
            <a:noFill/>
          </a:ln>
        </p:spPr>
      </p:pic>
      <p:pic>
        <p:nvPicPr>
          <p:cNvPr id="246" name="Google Shape;246;g2664d694144_0_173"/>
          <p:cNvPicPr preferRelativeResize="0"/>
          <p:nvPr/>
        </p:nvPicPr>
        <p:blipFill>
          <a:blip r:embed="rId6">
            <a:alphaModFix/>
          </a:blip>
          <a:stretch>
            <a:fillRect/>
          </a:stretch>
        </p:blipFill>
        <p:spPr>
          <a:xfrm>
            <a:off x="1903723" y="1690825"/>
            <a:ext cx="7481224" cy="4935258"/>
          </a:xfrm>
          <a:prstGeom prst="rect">
            <a:avLst/>
          </a:prstGeom>
          <a:noFill/>
          <a:ln>
            <a:noFill/>
          </a:ln>
        </p:spPr>
      </p:pic>
      <p:pic>
        <p:nvPicPr>
          <p:cNvPr id="247" name="Google Shape;247;g2664d694144_0_173"/>
          <p:cNvPicPr preferRelativeResize="0"/>
          <p:nvPr/>
        </p:nvPicPr>
        <p:blipFill>
          <a:blip r:embed="rId7">
            <a:alphaModFix/>
          </a:blip>
          <a:stretch>
            <a:fillRect/>
          </a:stretch>
        </p:blipFill>
        <p:spPr>
          <a:xfrm>
            <a:off x="1903723" y="1690825"/>
            <a:ext cx="7481224" cy="49352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g2664d694144_0_18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Latvia over Time</a:t>
            </a:r>
            <a:endParaRPr/>
          </a:p>
        </p:txBody>
      </p:sp>
      <p:sp>
        <p:nvSpPr>
          <p:cNvPr id="254" name="Google Shape;254;g2664d694144_0_184"/>
          <p:cNvSpPr txBox="1"/>
          <p:nvPr>
            <p:ph idx="1" type="body"/>
          </p:nvPr>
        </p:nvSpPr>
        <p:spPr>
          <a:xfrm>
            <a:off x="9208975" y="1825625"/>
            <a:ext cx="3750000" cy="4351200"/>
          </a:xfrm>
          <a:prstGeom prst="rect">
            <a:avLst/>
          </a:prstGeom>
        </p:spPr>
        <p:txBody>
          <a:bodyPr anchorCtr="0" anchor="t" bIns="45700" lIns="91425" spcFirstLastPara="1" rIns="91425" wrap="square" tIns="45700">
            <a:normAutofit/>
          </a:bodyPr>
          <a:lstStyle/>
          <a:p>
            <a:pPr indent="-311150" lvl="0" marL="457200" rtl="0" algn="l">
              <a:spcBef>
                <a:spcPts val="1000"/>
              </a:spcBef>
              <a:spcAft>
                <a:spcPts val="0"/>
              </a:spcAft>
              <a:buSzPts val="1300"/>
              <a:buChar char="•"/>
            </a:pPr>
            <a:r>
              <a:rPr lang="en-US" sz="2300"/>
              <a:t>Daily income</a:t>
            </a:r>
            <a:endParaRPr sz="2300"/>
          </a:p>
          <a:p>
            <a:pPr indent="0" lvl="0" marL="0" rtl="0" algn="l">
              <a:spcBef>
                <a:spcPts val="1000"/>
              </a:spcBef>
              <a:spcAft>
                <a:spcPts val="0"/>
              </a:spcAft>
              <a:buNone/>
            </a:pPr>
            <a:r>
              <a:t/>
            </a:r>
            <a:endParaRPr sz="2300"/>
          </a:p>
          <a:p>
            <a:pPr indent="-311150" lvl="0" marL="457200" rtl="0" algn="l">
              <a:spcBef>
                <a:spcPts val="1000"/>
              </a:spcBef>
              <a:spcAft>
                <a:spcPts val="0"/>
              </a:spcAft>
              <a:buSzPts val="1300"/>
              <a:buChar char="•"/>
            </a:pPr>
            <a:r>
              <a:rPr lang="en-US" sz="2300"/>
              <a:t>Regulatory quality</a:t>
            </a:r>
            <a:endParaRPr sz="2300"/>
          </a:p>
        </p:txBody>
      </p:sp>
      <p:sp>
        <p:nvSpPr>
          <p:cNvPr id="255" name="Google Shape;255;g2664d694144_0_18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56" name="Google Shape;256;g2664d694144_0_184"/>
          <p:cNvPicPr preferRelativeResize="0"/>
          <p:nvPr/>
        </p:nvPicPr>
        <p:blipFill>
          <a:blip r:embed="rId3">
            <a:alphaModFix/>
          </a:blip>
          <a:stretch>
            <a:fillRect/>
          </a:stretch>
        </p:blipFill>
        <p:spPr>
          <a:xfrm>
            <a:off x="1903725" y="1690825"/>
            <a:ext cx="7481226" cy="4982201"/>
          </a:xfrm>
          <a:prstGeom prst="rect">
            <a:avLst/>
          </a:prstGeom>
          <a:noFill/>
          <a:ln>
            <a:noFill/>
          </a:ln>
        </p:spPr>
      </p:pic>
      <p:pic>
        <p:nvPicPr>
          <p:cNvPr id="257" name="Google Shape;257;g2664d694144_0_184"/>
          <p:cNvPicPr preferRelativeResize="0"/>
          <p:nvPr/>
        </p:nvPicPr>
        <p:blipFill>
          <a:blip r:embed="rId4">
            <a:alphaModFix/>
          </a:blip>
          <a:stretch>
            <a:fillRect/>
          </a:stretch>
        </p:blipFill>
        <p:spPr>
          <a:xfrm>
            <a:off x="1903723" y="1690825"/>
            <a:ext cx="7481224" cy="4935258"/>
          </a:xfrm>
          <a:prstGeom prst="rect">
            <a:avLst/>
          </a:prstGeom>
          <a:noFill/>
          <a:ln>
            <a:noFill/>
          </a:ln>
        </p:spPr>
      </p:pic>
      <p:pic>
        <p:nvPicPr>
          <p:cNvPr id="258" name="Google Shape;258;g2664d694144_0_184"/>
          <p:cNvPicPr preferRelativeResize="0"/>
          <p:nvPr/>
        </p:nvPicPr>
        <p:blipFill>
          <a:blip r:embed="rId5">
            <a:alphaModFix/>
          </a:blip>
          <a:stretch>
            <a:fillRect/>
          </a:stretch>
        </p:blipFill>
        <p:spPr>
          <a:xfrm>
            <a:off x="1903723" y="1690825"/>
            <a:ext cx="7481224" cy="4935258"/>
          </a:xfrm>
          <a:prstGeom prst="rect">
            <a:avLst/>
          </a:prstGeom>
          <a:noFill/>
          <a:ln>
            <a:noFill/>
          </a:ln>
        </p:spPr>
      </p:pic>
      <p:pic>
        <p:nvPicPr>
          <p:cNvPr id="259" name="Google Shape;259;g2664d694144_0_184"/>
          <p:cNvPicPr preferRelativeResize="0"/>
          <p:nvPr/>
        </p:nvPicPr>
        <p:blipFill>
          <a:blip r:embed="rId6">
            <a:alphaModFix/>
          </a:blip>
          <a:stretch>
            <a:fillRect/>
          </a:stretch>
        </p:blipFill>
        <p:spPr>
          <a:xfrm>
            <a:off x="1903723" y="1690825"/>
            <a:ext cx="7481224" cy="4935258"/>
          </a:xfrm>
          <a:prstGeom prst="rect">
            <a:avLst/>
          </a:prstGeom>
          <a:noFill/>
          <a:ln>
            <a:noFill/>
          </a:ln>
        </p:spPr>
      </p:pic>
      <p:pic>
        <p:nvPicPr>
          <p:cNvPr id="260" name="Google Shape;260;g2664d694144_0_184"/>
          <p:cNvPicPr preferRelativeResize="0"/>
          <p:nvPr/>
        </p:nvPicPr>
        <p:blipFill>
          <a:blip r:embed="rId7">
            <a:alphaModFix/>
          </a:blip>
          <a:stretch>
            <a:fillRect/>
          </a:stretch>
        </p:blipFill>
        <p:spPr>
          <a:xfrm>
            <a:off x="1903723" y="1690825"/>
            <a:ext cx="7481224" cy="49352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664d694144_1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Reconcile Nulls</a:t>
            </a:r>
            <a:endParaRPr/>
          </a:p>
        </p:txBody>
      </p:sp>
      <p:sp>
        <p:nvSpPr>
          <p:cNvPr id="267" name="Google Shape;267;g2664d694144_1_0"/>
          <p:cNvSpPr txBox="1"/>
          <p:nvPr>
            <p:ph idx="1" type="body"/>
          </p:nvPr>
        </p:nvSpPr>
        <p:spPr>
          <a:xfrm>
            <a:off x="9141600" y="1825625"/>
            <a:ext cx="2295600" cy="4351200"/>
          </a:xfrm>
          <a:prstGeom prst="rect">
            <a:avLst/>
          </a:prstGeom>
        </p:spPr>
        <p:txBody>
          <a:bodyPr anchorCtr="0" anchor="t" bIns="45700" lIns="91425" spcFirstLastPara="1" rIns="91425" wrap="square" tIns="45700">
            <a:noAutofit/>
          </a:bodyPr>
          <a:lstStyle/>
          <a:p>
            <a:pPr indent="-419100" lvl="0" marL="457200" rtl="0" algn="l">
              <a:lnSpc>
                <a:spcPct val="100000"/>
              </a:lnSpc>
              <a:spcBef>
                <a:spcPts val="1000"/>
              </a:spcBef>
              <a:spcAft>
                <a:spcPts val="0"/>
              </a:spcAft>
              <a:buSzPts val="3000"/>
              <a:buChar char="•"/>
            </a:pPr>
            <a:r>
              <a:rPr lang="en-US" sz="3000"/>
              <a:t>Drop rows w/o CPI</a:t>
            </a:r>
            <a:endParaRPr sz="3000"/>
          </a:p>
          <a:p>
            <a:pPr indent="-419100" lvl="0" marL="457200" rtl="0" algn="l">
              <a:lnSpc>
                <a:spcPct val="100000"/>
              </a:lnSpc>
              <a:spcBef>
                <a:spcPts val="0"/>
              </a:spcBef>
              <a:spcAft>
                <a:spcPts val="0"/>
              </a:spcAft>
              <a:buSzPts val="3000"/>
              <a:buChar char="•"/>
            </a:pPr>
            <a:r>
              <a:rPr lang="en-US" sz="3000"/>
              <a:t>34 features</a:t>
            </a:r>
            <a:endParaRPr sz="3000"/>
          </a:p>
          <a:p>
            <a:pPr indent="-419100" lvl="0" marL="457200" rtl="0" algn="l">
              <a:lnSpc>
                <a:spcPct val="100000"/>
              </a:lnSpc>
              <a:spcBef>
                <a:spcPts val="0"/>
              </a:spcBef>
              <a:spcAft>
                <a:spcPts val="0"/>
              </a:spcAft>
              <a:buSzPts val="3000"/>
              <a:buChar char="•"/>
            </a:pPr>
            <a:r>
              <a:rPr lang="en-US" sz="3000"/>
              <a:t>4068 rows</a:t>
            </a:r>
            <a:endParaRPr sz="3000"/>
          </a:p>
          <a:p>
            <a:pPr indent="0" lvl="0" marL="0" rtl="0" algn="l">
              <a:spcBef>
                <a:spcPts val="1000"/>
              </a:spcBef>
              <a:spcAft>
                <a:spcPts val="0"/>
              </a:spcAft>
              <a:buNone/>
            </a:pPr>
            <a:r>
              <a:t/>
            </a:r>
            <a:endParaRPr sz="2500"/>
          </a:p>
        </p:txBody>
      </p:sp>
      <p:sp>
        <p:nvSpPr>
          <p:cNvPr id="268" name="Google Shape;268;g2664d694144_1_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69" name="Google Shape;269;g2664d694144_1_0"/>
          <p:cNvPicPr preferRelativeResize="0"/>
          <p:nvPr/>
        </p:nvPicPr>
        <p:blipFill>
          <a:blip r:embed="rId3">
            <a:alphaModFix/>
          </a:blip>
          <a:stretch>
            <a:fillRect/>
          </a:stretch>
        </p:blipFill>
        <p:spPr>
          <a:xfrm>
            <a:off x="152400" y="1505825"/>
            <a:ext cx="8989200" cy="50564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g2664d694144_0_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Corruption Perception Index (CPI)</a:t>
            </a:r>
            <a:endParaRPr/>
          </a:p>
        </p:txBody>
      </p:sp>
      <p:sp>
        <p:nvSpPr>
          <p:cNvPr id="98" name="Google Shape;98;g2664d694144_0_21"/>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Corruption is defined as the abuse of entrusted power for private gain.</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b="1" lang="en-US"/>
              <a:t>Corruption Perception Index (CPI):</a:t>
            </a:r>
            <a:endParaRPr b="1"/>
          </a:p>
          <a:p>
            <a:pPr indent="0" lvl="0" marL="457200" rtl="0" algn="l">
              <a:spcBef>
                <a:spcPts val="1000"/>
              </a:spcBef>
              <a:spcAft>
                <a:spcPts val="0"/>
              </a:spcAft>
              <a:buNone/>
            </a:pPr>
            <a:r>
              <a:rPr lang="en-US"/>
              <a:t>A score introduced by Transparency International to measure how corrupt each country’s public sector is perceived to be.</a:t>
            </a:r>
            <a:endParaRPr/>
          </a:p>
          <a:p>
            <a:pPr indent="-342900" lvl="0" marL="914400" rtl="0" algn="l">
              <a:spcBef>
                <a:spcPts val="1000"/>
              </a:spcBef>
              <a:spcAft>
                <a:spcPts val="0"/>
              </a:spcAft>
              <a:buSzPts val="1800"/>
              <a:buChar char="•"/>
            </a:pPr>
            <a:r>
              <a:rPr lang="en-US"/>
              <a:t>0 to 100</a:t>
            </a:r>
            <a:endParaRPr/>
          </a:p>
          <a:p>
            <a:pPr indent="-342900" lvl="0" marL="914400" rtl="0" algn="l">
              <a:spcBef>
                <a:spcPts val="0"/>
              </a:spcBef>
              <a:spcAft>
                <a:spcPts val="0"/>
              </a:spcAft>
              <a:buSzPts val="1800"/>
              <a:buChar char="•"/>
            </a:pPr>
            <a:r>
              <a:rPr lang="en-US"/>
              <a:t>High scores means less corrupt</a:t>
            </a:r>
            <a:endParaRPr/>
          </a:p>
        </p:txBody>
      </p:sp>
      <p:sp>
        <p:nvSpPr>
          <p:cNvPr id="99" name="Google Shape;99;g2664d694144_0_2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g2664d694144_1_13"/>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Reconcile Nulls</a:t>
            </a:r>
            <a:endParaRPr/>
          </a:p>
        </p:txBody>
      </p:sp>
      <p:sp>
        <p:nvSpPr>
          <p:cNvPr id="276" name="Google Shape;276;g2664d694144_1_13"/>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77" name="Google Shape;277;g2664d694144_1_13"/>
          <p:cNvPicPr preferRelativeResize="0"/>
          <p:nvPr/>
        </p:nvPicPr>
        <p:blipFill>
          <a:blip r:embed="rId3">
            <a:alphaModFix/>
          </a:blip>
          <a:stretch>
            <a:fillRect/>
          </a:stretch>
        </p:blipFill>
        <p:spPr>
          <a:xfrm>
            <a:off x="152400" y="1505825"/>
            <a:ext cx="8989200" cy="5056425"/>
          </a:xfrm>
          <a:prstGeom prst="rect">
            <a:avLst/>
          </a:prstGeom>
          <a:noFill/>
          <a:ln>
            <a:noFill/>
          </a:ln>
        </p:spPr>
      </p:pic>
      <p:sp>
        <p:nvSpPr>
          <p:cNvPr id="278" name="Google Shape;278;g2664d694144_1_13"/>
          <p:cNvSpPr txBox="1"/>
          <p:nvPr>
            <p:ph idx="1" type="body"/>
          </p:nvPr>
        </p:nvSpPr>
        <p:spPr>
          <a:xfrm>
            <a:off x="9141600" y="1825625"/>
            <a:ext cx="2295600" cy="4351200"/>
          </a:xfrm>
          <a:prstGeom prst="rect">
            <a:avLst/>
          </a:prstGeom>
        </p:spPr>
        <p:txBody>
          <a:bodyPr anchorCtr="0" anchor="t" bIns="45700" lIns="91425" spcFirstLastPara="1" rIns="91425" wrap="square" tIns="45700">
            <a:normAutofit/>
          </a:bodyPr>
          <a:lstStyle/>
          <a:p>
            <a:pPr indent="-419100" lvl="0" marL="457200" rtl="0" algn="l">
              <a:lnSpc>
                <a:spcPct val="100000"/>
              </a:lnSpc>
              <a:spcBef>
                <a:spcPts val="1000"/>
              </a:spcBef>
              <a:spcAft>
                <a:spcPts val="0"/>
              </a:spcAft>
              <a:buSzPts val="3000"/>
              <a:buChar char="•"/>
            </a:pPr>
            <a:r>
              <a:rPr lang="en-US" sz="3000"/>
              <a:t>Drop 4 columns</a:t>
            </a:r>
            <a:endParaRPr sz="3000"/>
          </a:p>
          <a:p>
            <a:pPr indent="-419100" lvl="0" marL="457200" rtl="0" algn="l">
              <a:lnSpc>
                <a:spcPct val="100000"/>
              </a:lnSpc>
              <a:spcBef>
                <a:spcPts val="0"/>
              </a:spcBef>
              <a:spcAft>
                <a:spcPts val="0"/>
              </a:spcAft>
              <a:buSzPts val="3000"/>
              <a:buChar char="•"/>
            </a:pPr>
            <a:r>
              <a:rPr lang="en-US" sz="3000"/>
              <a:t>30 features</a:t>
            </a:r>
            <a:endParaRPr sz="3000"/>
          </a:p>
          <a:p>
            <a:pPr indent="-419100" lvl="0" marL="457200" rtl="0" algn="l">
              <a:lnSpc>
                <a:spcPct val="100000"/>
              </a:lnSpc>
              <a:spcBef>
                <a:spcPts val="0"/>
              </a:spcBef>
              <a:spcAft>
                <a:spcPts val="0"/>
              </a:spcAft>
              <a:buSzPts val="3000"/>
              <a:buChar char="•"/>
            </a:pPr>
            <a:r>
              <a:rPr lang="en-US" sz="3000"/>
              <a:t>4068 rows</a:t>
            </a:r>
            <a:endParaRPr sz="3000"/>
          </a:p>
          <a:p>
            <a:pPr indent="0" lvl="0" marL="0" rtl="0" algn="l">
              <a:spcBef>
                <a:spcPts val="1000"/>
              </a:spcBef>
              <a:spcAft>
                <a:spcPts val="0"/>
              </a:spcAft>
              <a:buNone/>
            </a:pPr>
            <a:r>
              <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664d694144_1_2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Reconcile Nulls</a:t>
            </a:r>
            <a:endParaRPr/>
          </a:p>
        </p:txBody>
      </p:sp>
      <p:sp>
        <p:nvSpPr>
          <p:cNvPr id="285" name="Google Shape;285;g2664d694144_1_2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86" name="Google Shape;286;g2664d694144_1_22"/>
          <p:cNvPicPr preferRelativeResize="0"/>
          <p:nvPr/>
        </p:nvPicPr>
        <p:blipFill>
          <a:blip r:embed="rId3">
            <a:alphaModFix/>
          </a:blip>
          <a:stretch>
            <a:fillRect/>
          </a:stretch>
        </p:blipFill>
        <p:spPr>
          <a:xfrm>
            <a:off x="152400" y="1505823"/>
            <a:ext cx="8989200" cy="5056427"/>
          </a:xfrm>
          <a:prstGeom prst="rect">
            <a:avLst/>
          </a:prstGeom>
          <a:noFill/>
          <a:ln>
            <a:noFill/>
          </a:ln>
        </p:spPr>
      </p:pic>
      <p:sp>
        <p:nvSpPr>
          <p:cNvPr id="287" name="Google Shape;287;g2664d694144_1_22"/>
          <p:cNvSpPr txBox="1"/>
          <p:nvPr>
            <p:ph idx="1" type="body"/>
          </p:nvPr>
        </p:nvSpPr>
        <p:spPr>
          <a:xfrm>
            <a:off x="9141600" y="1825625"/>
            <a:ext cx="2295600" cy="4351200"/>
          </a:xfrm>
          <a:prstGeom prst="rect">
            <a:avLst/>
          </a:prstGeom>
        </p:spPr>
        <p:txBody>
          <a:bodyPr anchorCtr="0" anchor="t" bIns="45700" lIns="91425" spcFirstLastPara="1" rIns="91425" wrap="square" tIns="45700">
            <a:noAutofit/>
          </a:bodyPr>
          <a:lstStyle/>
          <a:p>
            <a:pPr indent="-419100" lvl="0" marL="457200" rtl="0" algn="l">
              <a:lnSpc>
                <a:spcPct val="80000"/>
              </a:lnSpc>
              <a:spcBef>
                <a:spcPts val="1000"/>
              </a:spcBef>
              <a:spcAft>
                <a:spcPts val="0"/>
              </a:spcAft>
              <a:buSzPts val="3000"/>
              <a:buChar char="•"/>
            </a:pPr>
            <a:r>
              <a:rPr lang="en-US" sz="3000"/>
              <a:t>Drop data  prior to 2006</a:t>
            </a:r>
            <a:endParaRPr sz="3000"/>
          </a:p>
          <a:p>
            <a:pPr indent="-419100" lvl="0" marL="457200" rtl="0" algn="l">
              <a:lnSpc>
                <a:spcPct val="80000"/>
              </a:lnSpc>
              <a:spcBef>
                <a:spcPts val="0"/>
              </a:spcBef>
              <a:spcAft>
                <a:spcPts val="0"/>
              </a:spcAft>
              <a:buSzPts val="3000"/>
              <a:buChar char="•"/>
            </a:pPr>
            <a:r>
              <a:rPr lang="en-US" sz="3000"/>
              <a:t>30 features</a:t>
            </a:r>
            <a:endParaRPr sz="3000"/>
          </a:p>
          <a:p>
            <a:pPr indent="-419100" lvl="0" marL="457200" rtl="0" algn="l">
              <a:lnSpc>
                <a:spcPct val="80000"/>
              </a:lnSpc>
              <a:spcBef>
                <a:spcPts val="0"/>
              </a:spcBef>
              <a:spcAft>
                <a:spcPts val="0"/>
              </a:spcAft>
              <a:buSzPts val="3000"/>
              <a:buChar char="•"/>
            </a:pPr>
            <a:r>
              <a:rPr lang="en-US" sz="3000"/>
              <a:t>3013 rows</a:t>
            </a:r>
            <a:endParaRPr sz="3000"/>
          </a:p>
          <a:p>
            <a:pPr indent="0" lvl="0" marL="457200" rtl="0" algn="l">
              <a:lnSpc>
                <a:spcPct val="80000"/>
              </a:lnSpc>
              <a:spcBef>
                <a:spcPts val="1000"/>
              </a:spcBef>
              <a:spcAft>
                <a:spcPts val="0"/>
              </a:spcAft>
              <a:buSzPts val="1018"/>
              <a:buNone/>
            </a:pPr>
            <a:r>
              <a:t/>
            </a:r>
            <a:endParaRPr sz="3000"/>
          </a:p>
          <a:p>
            <a:pPr indent="0" lvl="0" marL="457200" rtl="0" algn="l">
              <a:lnSpc>
                <a:spcPct val="80000"/>
              </a:lnSpc>
              <a:spcBef>
                <a:spcPts val="1000"/>
              </a:spcBef>
              <a:spcAft>
                <a:spcPts val="0"/>
              </a:spcAft>
              <a:buSzPts val="1018"/>
              <a:buNone/>
            </a:pPr>
            <a:r>
              <a:t/>
            </a:r>
            <a:endParaRPr sz="3000"/>
          </a:p>
          <a:p>
            <a:pPr indent="0" lvl="0" marL="0" rtl="0" algn="l">
              <a:lnSpc>
                <a:spcPct val="70000"/>
              </a:lnSpc>
              <a:spcBef>
                <a:spcPts val="1000"/>
              </a:spcBef>
              <a:spcAft>
                <a:spcPts val="0"/>
              </a:spcAft>
              <a:buSzPts val="1018"/>
              <a:buNone/>
            </a:pPr>
            <a:r>
              <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g2664d694144_1_3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t>Reconcile Nulls</a:t>
            </a:r>
            <a:endParaRPr/>
          </a:p>
        </p:txBody>
      </p:sp>
      <p:sp>
        <p:nvSpPr>
          <p:cNvPr id="294" name="Google Shape;294;g2664d694144_1_3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95" name="Google Shape;295;g2664d694144_1_31"/>
          <p:cNvPicPr preferRelativeResize="0"/>
          <p:nvPr/>
        </p:nvPicPr>
        <p:blipFill>
          <a:blip r:embed="rId3">
            <a:alphaModFix/>
          </a:blip>
          <a:stretch>
            <a:fillRect/>
          </a:stretch>
        </p:blipFill>
        <p:spPr>
          <a:xfrm>
            <a:off x="152400" y="1505823"/>
            <a:ext cx="8989200" cy="5056427"/>
          </a:xfrm>
          <a:prstGeom prst="rect">
            <a:avLst/>
          </a:prstGeom>
          <a:noFill/>
          <a:ln>
            <a:noFill/>
          </a:ln>
        </p:spPr>
      </p:pic>
      <p:sp>
        <p:nvSpPr>
          <p:cNvPr id="296" name="Google Shape;296;g2664d694144_1_31"/>
          <p:cNvSpPr txBox="1"/>
          <p:nvPr>
            <p:ph idx="1" type="body"/>
          </p:nvPr>
        </p:nvSpPr>
        <p:spPr>
          <a:xfrm>
            <a:off x="9141600" y="1825625"/>
            <a:ext cx="2295600" cy="4351200"/>
          </a:xfrm>
          <a:prstGeom prst="rect">
            <a:avLst/>
          </a:prstGeom>
        </p:spPr>
        <p:txBody>
          <a:bodyPr anchorCtr="0" anchor="t" bIns="45700" lIns="91425" spcFirstLastPara="1" rIns="91425" wrap="square" tIns="45700">
            <a:noAutofit/>
          </a:bodyPr>
          <a:lstStyle/>
          <a:p>
            <a:pPr indent="-419100" lvl="0" marL="457200" rtl="0" algn="l">
              <a:lnSpc>
                <a:spcPct val="100000"/>
              </a:lnSpc>
              <a:spcBef>
                <a:spcPts val="1000"/>
              </a:spcBef>
              <a:spcAft>
                <a:spcPts val="0"/>
              </a:spcAft>
              <a:buSzPts val="3000"/>
              <a:buChar char="•"/>
            </a:pPr>
            <a:r>
              <a:rPr lang="en-US" sz="3000"/>
              <a:t>Drop data  after 2020</a:t>
            </a:r>
            <a:endParaRPr sz="3000"/>
          </a:p>
          <a:p>
            <a:pPr indent="-419100" lvl="0" marL="457200" rtl="0" algn="l">
              <a:lnSpc>
                <a:spcPct val="100000"/>
              </a:lnSpc>
              <a:spcBef>
                <a:spcPts val="0"/>
              </a:spcBef>
              <a:spcAft>
                <a:spcPts val="0"/>
              </a:spcAft>
              <a:buSzPts val="3000"/>
              <a:buChar char="•"/>
            </a:pPr>
            <a:r>
              <a:rPr lang="en-US" sz="3000"/>
              <a:t>Drop 2 columns</a:t>
            </a:r>
            <a:endParaRPr sz="3000"/>
          </a:p>
          <a:p>
            <a:pPr indent="-419100" lvl="0" marL="457200" rtl="0" algn="l">
              <a:lnSpc>
                <a:spcPct val="100000"/>
              </a:lnSpc>
              <a:spcBef>
                <a:spcPts val="0"/>
              </a:spcBef>
              <a:spcAft>
                <a:spcPts val="0"/>
              </a:spcAft>
              <a:buSzPts val="3000"/>
              <a:buChar char="•"/>
            </a:pPr>
            <a:r>
              <a:rPr lang="en-US" sz="3000"/>
              <a:t>28 features</a:t>
            </a:r>
            <a:endParaRPr sz="3000"/>
          </a:p>
          <a:p>
            <a:pPr indent="-419100" lvl="0" marL="457200" rtl="0" algn="l">
              <a:lnSpc>
                <a:spcPct val="100000"/>
              </a:lnSpc>
              <a:spcBef>
                <a:spcPts val="0"/>
              </a:spcBef>
              <a:spcAft>
                <a:spcPts val="0"/>
              </a:spcAft>
              <a:buSzPts val="3000"/>
              <a:buChar char="•"/>
            </a:pPr>
            <a:r>
              <a:rPr lang="en-US" sz="3000"/>
              <a:t>2653 rows</a:t>
            </a:r>
            <a:endParaRPr sz="3000"/>
          </a:p>
          <a:p>
            <a:pPr indent="0" lvl="0" marL="457200" rtl="0" algn="l">
              <a:lnSpc>
                <a:spcPct val="100000"/>
              </a:lnSpc>
              <a:spcBef>
                <a:spcPts val="1000"/>
              </a:spcBef>
              <a:spcAft>
                <a:spcPts val="0"/>
              </a:spcAft>
              <a:buSzPts val="275"/>
              <a:buNone/>
            </a:pPr>
            <a:r>
              <a:t/>
            </a:r>
            <a:endParaRPr sz="3000"/>
          </a:p>
          <a:p>
            <a:pPr indent="0" lvl="0" marL="457200" rtl="0" algn="l">
              <a:lnSpc>
                <a:spcPct val="100000"/>
              </a:lnSpc>
              <a:spcBef>
                <a:spcPts val="1000"/>
              </a:spcBef>
              <a:spcAft>
                <a:spcPts val="0"/>
              </a:spcAft>
              <a:buSzPts val="275"/>
              <a:buNone/>
            </a:pPr>
            <a:r>
              <a:t/>
            </a:r>
            <a:endParaRPr sz="3000"/>
          </a:p>
          <a:p>
            <a:pPr indent="0" lvl="0" marL="0" rtl="0" algn="l">
              <a:spcBef>
                <a:spcPts val="1000"/>
              </a:spcBef>
              <a:spcAft>
                <a:spcPts val="0"/>
              </a:spcAft>
              <a:buSzPts val="275"/>
              <a:buNone/>
            </a:pPr>
            <a:r>
              <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664d694144_1_4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a:t>
            </a:r>
            <a:r>
              <a:rPr lang="en-US"/>
              <a:t>ollinearity Reduction</a:t>
            </a:r>
            <a:endParaRPr/>
          </a:p>
        </p:txBody>
      </p:sp>
      <p:sp>
        <p:nvSpPr>
          <p:cNvPr id="303" name="Google Shape;303;g2664d694144_1_4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4" name="Google Shape;304;g2664d694144_1_40"/>
          <p:cNvSpPr txBox="1"/>
          <p:nvPr>
            <p:ph idx="1" type="body"/>
          </p:nvPr>
        </p:nvSpPr>
        <p:spPr>
          <a:xfrm>
            <a:off x="9141600" y="1825625"/>
            <a:ext cx="2743200" cy="4351200"/>
          </a:xfrm>
          <a:prstGeom prst="rect">
            <a:avLst/>
          </a:prstGeom>
        </p:spPr>
        <p:txBody>
          <a:bodyPr anchorCtr="0" anchor="t" bIns="45700" lIns="91425" spcFirstLastPara="1" rIns="91425" wrap="square" tIns="45700">
            <a:noAutofit/>
          </a:bodyPr>
          <a:lstStyle/>
          <a:p>
            <a:pPr indent="-400050" lvl="0" marL="457200" rtl="0" algn="l">
              <a:lnSpc>
                <a:spcPct val="100000"/>
              </a:lnSpc>
              <a:spcBef>
                <a:spcPts val="1000"/>
              </a:spcBef>
              <a:spcAft>
                <a:spcPts val="0"/>
              </a:spcAft>
              <a:buSzPts val="2700"/>
              <a:buChar char="•"/>
            </a:pPr>
            <a:r>
              <a:rPr lang="en-US" sz="2700"/>
              <a:t>Drop eight features, correlation issues</a:t>
            </a:r>
            <a:endParaRPr sz="2700"/>
          </a:p>
          <a:p>
            <a:pPr indent="-400050" lvl="0" marL="457200" rtl="0" algn="l">
              <a:lnSpc>
                <a:spcPct val="100000"/>
              </a:lnSpc>
              <a:spcBef>
                <a:spcPts val="0"/>
              </a:spcBef>
              <a:spcAft>
                <a:spcPts val="0"/>
              </a:spcAft>
              <a:buSzPts val="2700"/>
              <a:buChar char="•"/>
            </a:pPr>
            <a:r>
              <a:rPr lang="en-US" sz="2700"/>
              <a:t>20 features</a:t>
            </a:r>
            <a:endParaRPr sz="2700"/>
          </a:p>
          <a:p>
            <a:pPr indent="-400050" lvl="0" marL="457200" rtl="0" algn="l">
              <a:lnSpc>
                <a:spcPct val="100000"/>
              </a:lnSpc>
              <a:spcBef>
                <a:spcPts val="0"/>
              </a:spcBef>
              <a:spcAft>
                <a:spcPts val="0"/>
              </a:spcAft>
              <a:buSzPts val="2700"/>
              <a:buChar char="•"/>
            </a:pPr>
            <a:r>
              <a:rPr lang="en-US" sz="2700"/>
              <a:t>1859 rows after drop nulls </a:t>
            </a:r>
            <a:endParaRPr sz="2700"/>
          </a:p>
          <a:p>
            <a:pPr indent="0" lvl="0" marL="457200" rtl="0" algn="l">
              <a:lnSpc>
                <a:spcPct val="100000"/>
              </a:lnSpc>
              <a:spcBef>
                <a:spcPts val="1000"/>
              </a:spcBef>
              <a:spcAft>
                <a:spcPts val="0"/>
              </a:spcAft>
              <a:buSzPts val="275"/>
              <a:buNone/>
            </a:pPr>
            <a:r>
              <a:t/>
            </a:r>
            <a:endParaRPr sz="2700"/>
          </a:p>
          <a:p>
            <a:pPr indent="0" lvl="0" marL="457200" rtl="0" algn="l">
              <a:lnSpc>
                <a:spcPct val="100000"/>
              </a:lnSpc>
              <a:spcBef>
                <a:spcPts val="1000"/>
              </a:spcBef>
              <a:spcAft>
                <a:spcPts val="0"/>
              </a:spcAft>
              <a:buSzPts val="275"/>
              <a:buNone/>
            </a:pPr>
            <a:r>
              <a:t/>
            </a:r>
            <a:endParaRPr sz="2700"/>
          </a:p>
          <a:p>
            <a:pPr indent="0" lvl="0" marL="0" rtl="0" algn="l">
              <a:spcBef>
                <a:spcPts val="1000"/>
              </a:spcBef>
              <a:spcAft>
                <a:spcPts val="0"/>
              </a:spcAft>
              <a:buSzPts val="275"/>
              <a:buNone/>
            </a:pPr>
            <a:r>
              <a:t/>
            </a:r>
            <a:endParaRPr sz="2700"/>
          </a:p>
        </p:txBody>
      </p:sp>
      <p:pic>
        <p:nvPicPr>
          <p:cNvPr id="305" name="Google Shape;305;g2664d694144_1_40"/>
          <p:cNvPicPr preferRelativeResize="0"/>
          <p:nvPr/>
        </p:nvPicPr>
        <p:blipFill>
          <a:blip r:embed="rId3">
            <a:alphaModFix/>
          </a:blip>
          <a:stretch>
            <a:fillRect/>
          </a:stretch>
        </p:blipFill>
        <p:spPr>
          <a:xfrm>
            <a:off x="838200" y="1542025"/>
            <a:ext cx="7281249" cy="5137900"/>
          </a:xfrm>
          <a:prstGeom prst="rect">
            <a:avLst/>
          </a:prstGeom>
          <a:noFill/>
          <a:ln>
            <a:noFill/>
          </a:ln>
        </p:spPr>
      </p:pic>
      <p:sp>
        <p:nvSpPr>
          <p:cNvPr id="306" name="Google Shape;306;g2664d694144_1_40"/>
          <p:cNvSpPr/>
          <p:nvPr/>
        </p:nvSpPr>
        <p:spPr>
          <a:xfrm>
            <a:off x="2053400" y="3011650"/>
            <a:ext cx="530400" cy="975300"/>
          </a:xfrm>
          <a:prstGeom prst="ellipse">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307" name="Google Shape;307;g2664d694144_1_40"/>
          <p:cNvSpPr/>
          <p:nvPr/>
        </p:nvSpPr>
        <p:spPr>
          <a:xfrm>
            <a:off x="6228600" y="5060225"/>
            <a:ext cx="376500" cy="304200"/>
          </a:xfrm>
          <a:prstGeom prst="ellipse">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308" name="Google Shape;308;g2664d694144_1_40"/>
          <p:cNvSpPr/>
          <p:nvPr/>
        </p:nvSpPr>
        <p:spPr>
          <a:xfrm>
            <a:off x="2667800" y="2329325"/>
            <a:ext cx="376500" cy="304200"/>
          </a:xfrm>
          <a:prstGeom prst="ellipse">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309" name="Google Shape;309;g2664d694144_1_40"/>
          <p:cNvSpPr/>
          <p:nvPr/>
        </p:nvSpPr>
        <p:spPr>
          <a:xfrm>
            <a:off x="3744225" y="4808900"/>
            <a:ext cx="376500" cy="304200"/>
          </a:xfrm>
          <a:prstGeom prst="ellipse">
            <a:avLst/>
          </a:prstGeom>
          <a:noFill/>
          <a:ln cap="flat" cmpd="sng" w="38100">
            <a:solidFill>
              <a:srgbClr val="C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g2664d694144_1_241"/>
          <p:cNvPicPr preferRelativeResize="0"/>
          <p:nvPr/>
        </p:nvPicPr>
        <p:blipFill>
          <a:blip r:embed="rId3">
            <a:alphaModFix/>
          </a:blip>
          <a:stretch>
            <a:fillRect/>
          </a:stretch>
        </p:blipFill>
        <p:spPr>
          <a:xfrm>
            <a:off x="838200" y="1556875"/>
            <a:ext cx="7098804" cy="5041100"/>
          </a:xfrm>
          <a:prstGeom prst="rect">
            <a:avLst/>
          </a:prstGeom>
          <a:noFill/>
          <a:ln>
            <a:noFill/>
          </a:ln>
        </p:spPr>
      </p:pic>
      <p:sp>
        <p:nvSpPr>
          <p:cNvPr id="316" name="Google Shape;316;g2664d694144_1_24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Linear Regression </a:t>
            </a:r>
            <a:endParaRPr/>
          </a:p>
        </p:txBody>
      </p:sp>
      <p:sp>
        <p:nvSpPr>
          <p:cNvPr id="317" name="Google Shape;317;g2664d694144_1_24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8" name="Google Shape;318;g2664d694144_1_241"/>
          <p:cNvSpPr txBox="1"/>
          <p:nvPr>
            <p:ph idx="1" type="body"/>
          </p:nvPr>
        </p:nvSpPr>
        <p:spPr>
          <a:xfrm>
            <a:off x="9141600" y="1825625"/>
            <a:ext cx="2743200" cy="4351200"/>
          </a:xfrm>
          <a:prstGeom prst="rect">
            <a:avLst/>
          </a:prstGeom>
        </p:spPr>
        <p:txBody>
          <a:bodyPr anchorCtr="0" anchor="t" bIns="45700" lIns="91425" spcFirstLastPara="1" rIns="91425" wrap="square" tIns="45700">
            <a:noAutofit/>
          </a:bodyPr>
          <a:lstStyle/>
          <a:p>
            <a:pPr indent="-400050" lvl="0" marL="457200" rtl="0" algn="l">
              <a:lnSpc>
                <a:spcPct val="100000"/>
              </a:lnSpc>
              <a:spcBef>
                <a:spcPts val="1000"/>
              </a:spcBef>
              <a:spcAft>
                <a:spcPts val="0"/>
              </a:spcAft>
              <a:buSzPts val="2700"/>
              <a:buChar char="•"/>
            </a:pPr>
            <a:r>
              <a:rPr lang="en-US" sz="2700"/>
              <a:t>Training score 0.845</a:t>
            </a:r>
            <a:endParaRPr sz="2700"/>
          </a:p>
          <a:p>
            <a:pPr indent="-400050" lvl="0" marL="457200" rtl="0" algn="l">
              <a:lnSpc>
                <a:spcPct val="100000"/>
              </a:lnSpc>
              <a:spcBef>
                <a:spcPts val="0"/>
              </a:spcBef>
              <a:spcAft>
                <a:spcPts val="0"/>
              </a:spcAft>
              <a:buSzPts val="2700"/>
              <a:buChar char="•"/>
            </a:pPr>
            <a:r>
              <a:rPr lang="en-US" sz="2700"/>
              <a:t>Test score 0.835</a:t>
            </a:r>
            <a:endParaRPr sz="2700"/>
          </a:p>
          <a:p>
            <a:pPr indent="0" lvl="0" marL="457200" rtl="0" algn="l">
              <a:lnSpc>
                <a:spcPct val="100000"/>
              </a:lnSpc>
              <a:spcBef>
                <a:spcPts val="1000"/>
              </a:spcBef>
              <a:spcAft>
                <a:spcPts val="0"/>
              </a:spcAft>
              <a:buNone/>
            </a:pPr>
            <a:r>
              <a:t/>
            </a:r>
            <a:endParaRPr sz="2700"/>
          </a:p>
          <a:p>
            <a:pPr indent="0" lvl="0" marL="457200" rtl="0" algn="l">
              <a:lnSpc>
                <a:spcPct val="100000"/>
              </a:lnSpc>
              <a:spcBef>
                <a:spcPts val="1000"/>
              </a:spcBef>
              <a:spcAft>
                <a:spcPts val="0"/>
              </a:spcAft>
              <a:buSzPts val="275"/>
              <a:buNone/>
            </a:pPr>
            <a:r>
              <a:t/>
            </a:r>
            <a:endParaRPr sz="2700"/>
          </a:p>
          <a:p>
            <a:pPr indent="0" lvl="0" marL="457200" rtl="0" algn="l">
              <a:lnSpc>
                <a:spcPct val="100000"/>
              </a:lnSpc>
              <a:spcBef>
                <a:spcPts val="1000"/>
              </a:spcBef>
              <a:spcAft>
                <a:spcPts val="0"/>
              </a:spcAft>
              <a:buSzPts val="275"/>
              <a:buNone/>
            </a:pPr>
            <a:r>
              <a:t/>
            </a:r>
            <a:endParaRPr sz="2700"/>
          </a:p>
          <a:p>
            <a:pPr indent="0" lvl="0" marL="0" rtl="0" algn="l">
              <a:spcBef>
                <a:spcPts val="1000"/>
              </a:spcBef>
              <a:spcAft>
                <a:spcPts val="0"/>
              </a:spcAft>
              <a:buSzPts val="275"/>
              <a:buNone/>
            </a:pPr>
            <a:r>
              <a:t/>
            </a:r>
            <a:endParaRPr sz="2700"/>
          </a:p>
        </p:txBody>
      </p:sp>
      <p:sp>
        <p:nvSpPr>
          <p:cNvPr id="319" name="Google Shape;319;g2664d694144_1_241"/>
          <p:cNvSpPr/>
          <p:nvPr/>
        </p:nvSpPr>
        <p:spPr>
          <a:xfrm>
            <a:off x="1425600" y="2998275"/>
            <a:ext cx="1141200" cy="3042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320" name="Google Shape;320;g2664d694144_1_241"/>
          <p:cNvSpPr/>
          <p:nvPr/>
        </p:nvSpPr>
        <p:spPr>
          <a:xfrm>
            <a:off x="1425600" y="2515950"/>
            <a:ext cx="1141200" cy="3042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sp>
        <p:nvSpPr>
          <p:cNvPr id="321" name="Google Shape;321;g2664d694144_1_241"/>
          <p:cNvSpPr/>
          <p:nvPr/>
        </p:nvSpPr>
        <p:spPr>
          <a:xfrm>
            <a:off x="1475325" y="5032950"/>
            <a:ext cx="1141200" cy="304200"/>
          </a:xfrm>
          <a:prstGeom prst="ellipse">
            <a:avLst/>
          </a:prstGeom>
          <a:noFill/>
          <a:ln cap="flat" cmpd="sng" w="38100">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700">
              <a:latin typeface="Calibri"/>
              <a:ea typeface="Calibri"/>
              <a:cs typeface="Calibri"/>
              <a:sym typeface="Calibri"/>
            </a:endParaRPr>
          </a:p>
        </p:txBody>
      </p:sp>
      <p:pic>
        <p:nvPicPr>
          <p:cNvPr id="322" name="Google Shape;322;g2664d694144_1_241"/>
          <p:cNvPicPr preferRelativeResize="0"/>
          <p:nvPr/>
        </p:nvPicPr>
        <p:blipFill>
          <a:blip r:embed="rId4">
            <a:alphaModFix/>
          </a:blip>
          <a:stretch>
            <a:fillRect/>
          </a:stretch>
        </p:blipFill>
        <p:spPr>
          <a:xfrm>
            <a:off x="4186613" y="1912425"/>
            <a:ext cx="3076575" cy="1085850"/>
          </a:xfrm>
          <a:prstGeom prst="rect">
            <a:avLst/>
          </a:prstGeom>
          <a:noFill/>
          <a:ln>
            <a:noFill/>
          </a:ln>
        </p:spPr>
      </p:pic>
      <p:cxnSp>
        <p:nvCxnSpPr>
          <p:cNvPr id="323" name="Google Shape;323;g2664d694144_1_241"/>
          <p:cNvCxnSpPr>
            <a:stCxn id="320" idx="6"/>
            <a:endCxn id="322" idx="1"/>
          </p:cNvCxnSpPr>
          <p:nvPr/>
        </p:nvCxnSpPr>
        <p:spPr>
          <a:xfrm flipH="1" rot="10800000">
            <a:off x="2566800" y="2455350"/>
            <a:ext cx="1619700" cy="212700"/>
          </a:xfrm>
          <a:prstGeom prst="straightConnector1">
            <a:avLst/>
          </a:prstGeom>
          <a:noFill/>
          <a:ln cap="flat" cmpd="sng" w="9525">
            <a:solidFill>
              <a:srgbClr val="00FF00"/>
            </a:solidFill>
            <a:prstDash val="solid"/>
            <a:round/>
            <a:headEnd len="med" w="med" type="none"/>
            <a:tailEnd len="med" w="med" type="none"/>
          </a:ln>
        </p:spPr>
      </p:cxnSp>
      <p:cxnSp>
        <p:nvCxnSpPr>
          <p:cNvPr id="324" name="Google Shape;324;g2664d694144_1_241"/>
          <p:cNvCxnSpPr>
            <a:stCxn id="319" idx="6"/>
            <a:endCxn id="322" idx="1"/>
          </p:cNvCxnSpPr>
          <p:nvPr/>
        </p:nvCxnSpPr>
        <p:spPr>
          <a:xfrm flipH="1" rot="10800000">
            <a:off x="2566800" y="2455275"/>
            <a:ext cx="1619700" cy="695100"/>
          </a:xfrm>
          <a:prstGeom prst="straightConnector1">
            <a:avLst/>
          </a:prstGeom>
          <a:noFill/>
          <a:ln cap="flat" cmpd="sng" w="9525">
            <a:solidFill>
              <a:srgbClr val="00FF00"/>
            </a:solidFill>
            <a:prstDash val="solid"/>
            <a:round/>
            <a:headEnd len="med" w="med" type="none"/>
            <a:tailEnd len="med" w="med" type="none"/>
          </a:ln>
        </p:spPr>
      </p:cxnSp>
      <p:cxnSp>
        <p:nvCxnSpPr>
          <p:cNvPr id="325" name="Google Shape;325;g2664d694144_1_241"/>
          <p:cNvCxnSpPr>
            <a:stCxn id="321" idx="6"/>
            <a:endCxn id="322" idx="1"/>
          </p:cNvCxnSpPr>
          <p:nvPr/>
        </p:nvCxnSpPr>
        <p:spPr>
          <a:xfrm flipH="1" rot="10800000">
            <a:off x="2616525" y="2455350"/>
            <a:ext cx="1570200" cy="2729700"/>
          </a:xfrm>
          <a:prstGeom prst="straightConnector1">
            <a:avLst/>
          </a:prstGeom>
          <a:noFill/>
          <a:ln cap="flat" cmpd="sng" w="9525">
            <a:solidFill>
              <a:srgbClr val="00FF00"/>
            </a:solidFill>
            <a:prstDash val="solid"/>
            <a:round/>
            <a:headEnd len="med" w="med" type="none"/>
            <a:tailEnd len="med" w="med" type="non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g2664d694144_1_8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332" name="Google Shape;332;g2664d694144_1_89"/>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3" name="Google Shape;333;g2664d694144_1_89"/>
          <p:cNvSpPr/>
          <p:nvPr/>
        </p:nvSpPr>
        <p:spPr>
          <a:xfrm>
            <a:off x="854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RidgeCV</a:t>
            </a:r>
            <a:endParaRPr b="1" sz="4200">
              <a:latin typeface="Calibri"/>
              <a:ea typeface="Calibri"/>
              <a:cs typeface="Calibri"/>
              <a:sym typeface="Calibri"/>
            </a:endParaRPr>
          </a:p>
        </p:txBody>
      </p:sp>
      <p:sp>
        <p:nvSpPr>
          <p:cNvPr id="334" name="Google Shape;334;g2664d694144_1_89"/>
          <p:cNvSpPr/>
          <p:nvPr/>
        </p:nvSpPr>
        <p:spPr>
          <a:xfrm>
            <a:off x="3505200"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LassoCV</a:t>
            </a:r>
            <a:endParaRPr b="1" sz="4200">
              <a:latin typeface="Calibri"/>
              <a:ea typeface="Calibri"/>
              <a:cs typeface="Calibri"/>
              <a:sym typeface="Calibri"/>
            </a:endParaRPr>
          </a:p>
        </p:txBody>
      </p:sp>
      <p:sp>
        <p:nvSpPr>
          <p:cNvPr id="335" name="Google Shape;335;g2664d694144_1_89"/>
          <p:cNvSpPr/>
          <p:nvPr/>
        </p:nvSpPr>
        <p:spPr>
          <a:xfrm>
            <a:off x="6181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KNN</a:t>
            </a:r>
            <a:endParaRPr b="1" sz="4200">
              <a:latin typeface="Calibri"/>
              <a:ea typeface="Calibri"/>
              <a:cs typeface="Calibri"/>
              <a:sym typeface="Calibri"/>
            </a:endParaRPr>
          </a:p>
        </p:txBody>
      </p:sp>
      <p:sp>
        <p:nvSpPr>
          <p:cNvPr id="336" name="Google Shape;336;g2664d694144_1_89"/>
          <p:cNvSpPr/>
          <p:nvPr/>
        </p:nvSpPr>
        <p:spPr>
          <a:xfrm>
            <a:off x="8848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Random Forest</a:t>
            </a:r>
            <a:endParaRPr b="1" sz="42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g2664d694144_1_7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343" name="Google Shape;343;g2664d694144_1_7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4" name="Google Shape;344;g2664d694144_1_71"/>
          <p:cNvSpPr/>
          <p:nvPr/>
        </p:nvSpPr>
        <p:spPr>
          <a:xfrm>
            <a:off x="854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RidgeCV</a:t>
            </a:r>
            <a:endParaRPr b="1" sz="4200">
              <a:latin typeface="Calibri"/>
              <a:ea typeface="Calibri"/>
              <a:cs typeface="Calibri"/>
              <a:sym typeface="Calibri"/>
            </a:endParaRPr>
          </a:p>
        </p:txBody>
      </p:sp>
      <p:sp>
        <p:nvSpPr>
          <p:cNvPr id="345" name="Google Shape;345;g2664d694144_1_71"/>
          <p:cNvSpPr/>
          <p:nvPr/>
        </p:nvSpPr>
        <p:spPr>
          <a:xfrm>
            <a:off x="3505200"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LassoCV</a:t>
            </a:r>
            <a:endParaRPr b="1" sz="4200">
              <a:latin typeface="Calibri"/>
              <a:ea typeface="Calibri"/>
              <a:cs typeface="Calibri"/>
              <a:sym typeface="Calibri"/>
            </a:endParaRPr>
          </a:p>
        </p:txBody>
      </p:sp>
      <p:sp>
        <p:nvSpPr>
          <p:cNvPr id="346" name="Google Shape;346;g2664d694144_1_71"/>
          <p:cNvSpPr/>
          <p:nvPr/>
        </p:nvSpPr>
        <p:spPr>
          <a:xfrm>
            <a:off x="6181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KNN</a:t>
            </a:r>
            <a:endParaRPr b="1" sz="4200">
              <a:latin typeface="Calibri"/>
              <a:ea typeface="Calibri"/>
              <a:cs typeface="Calibri"/>
              <a:sym typeface="Calibri"/>
            </a:endParaRPr>
          </a:p>
        </p:txBody>
      </p:sp>
      <p:sp>
        <p:nvSpPr>
          <p:cNvPr id="347" name="Google Shape;347;g2664d694144_1_71"/>
          <p:cNvSpPr/>
          <p:nvPr/>
        </p:nvSpPr>
        <p:spPr>
          <a:xfrm>
            <a:off x="8848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Random Forest</a:t>
            </a:r>
            <a:endParaRPr b="1" sz="4200">
              <a:latin typeface="Calibri"/>
              <a:ea typeface="Calibri"/>
              <a:cs typeface="Calibri"/>
              <a:sym typeface="Calibri"/>
            </a:endParaRPr>
          </a:p>
        </p:txBody>
      </p:sp>
      <p:sp>
        <p:nvSpPr>
          <p:cNvPr id="348" name="Google Shape;348;g2664d694144_1_71"/>
          <p:cNvSpPr/>
          <p:nvPr/>
        </p:nvSpPr>
        <p:spPr>
          <a:xfrm>
            <a:off x="904925" y="411550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Calibri"/>
                <a:ea typeface="Calibri"/>
                <a:cs typeface="Calibri"/>
                <a:sym typeface="Calibri"/>
              </a:rPr>
              <a:t>Train 0.838</a:t>
            </a:r>
            <a:endParaRPr b="1" sz="3600">
              <a:latin typeface="Calibri"/>
              <a:ea typeface="Calibri"/>
              <a:cs typeface="Calibri"/>
              <a:sym typeface="Calibri"/>
            </a:endParaRPr>
          </a:p>
          <a:p>
            <a:pPr indent="0" lvl="0" marL="0" rtl="0" algn="ctr">
              <a:spcBef>
                <a:spcPts val="0"/>
              </a:spcBef>
              <a:spcAft>
                <a:spcPts val="0"/>
              </a:spcAft>
              <a:buNone/>
            </a:pPr>
            <a:r>
              <a:rPr b="1" lang="en-US" sz="3600">
                <a:latin typeface="Calibri"/>
                <a:ea typeface="Calibri"/>
                <a:cs typeface="Calibri"/>
                <a:sym typeface="Calibri"/>
              </a:rPr>
              <a:t>Test 0.836</a:t>
            </a:r>
            <a:endParaRPr b="1" sz="3600">
              <a:latin typeface="Calibri"/>
              <a:ea typeface="Calibri"/>
              <a:cs typeface="Calibri"/>
              <a:sym typeface="Calibri"/>
            </a:endParaRPr>
          </a:p>
        </p:txBody>
      </p:sp>
      <p:sp>
        <p:nvSpPr>
          <p:cNvPr id="349" name="Google Shape;349;g2664d694144_1_71"/>
          <p:cNvSpPr/>
          <p:nvPr/>
        </p:nvSpPr>
        <p:spPr>
          <a:xfrm>
            <a:off x="3581400" y="411550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0.837</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0.837</a:t>
            </a:r>
            <a:endParaRPr b="1" sz="4200">
              <a:latin typeface="Calibri"/>
              <a:ea typeface="Calibri"/>
              <a:cs typeface="Calibri"/>
              <a:sym typeface="Calibri"/>
            </a:endParaRPr>
          </a:p>
        </p:txBody>
      </p:sp>
      <p:cxnSp>
        <p:nvCxnSpPr>
          <p:cNvPr id="350" name="Google Shape;350;g2664d694144_1_71"/>
          <p:cNvCxnSpPr>
            <a:stCxn id="344" idx="2"/>
            <a:endCxn id="348" idx="0"/>
          </p:cNvCxnSpPr>
          <p:nvPr/>
        </p:nvCxnSpPr>
        <p:spPr>
          <a:xfrm>
            <a:off x="2110925" y="3271900"/>
            <a:ext cx="50400" cy="843600"/>
          </a:xfrm>
          <a:prstGeom prst="straightConnector1">
            <a:avLst/>
          </a:prstGeom>
          <a:noFill/>
          <a:ln cap="flat" cmpd="sng" w="38100">
            <a:solidFill>
              <a:schemeClr val="dk2"/>
            </a:solidFill>
            <a:prstDash val="solid"/>
            <a:round/>
            <a:headEnd len="med" w="med" type="none"/>
            <a:tailEnd len="med" w="med" type="triangle"/>
          </a:ln>
        </p:spPr>
      </p:cxnSp>
      <p:cxnSp>
        <p:nvCxnSpPr>
          <p:cNvPr id="351" name="Google Shape;351;g2664d694144_1_71"/>
          <p:cNvCxnSpPr/>
          <p:nvPr/>
        </p:nvCxnSpPr>
        <p:spPr>
          <a:xfrm>
            <a:off x="4736250" y="3271900"/>
            <a:ext cx="50400" cy="843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664d694144_1_4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358" name="Google Shape;358;g2664d694144_1_48"/>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g2664d694144_1_48"/>
          <p:cNvSpPr/>
          <p:nvPr/>
        </p:nvSpPr>
        <p:spPr>
          <a:xfrm>
            <a:off x="854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RidgeCV</a:t>
            </a:r>
            <a:endParaRPr b="1" sz="4200">
              <a:latin typeface="Calibri"/>
              <a:ea typeface="Calibri"/>
              <a:cs typeface="Calibri"/>
              <a:sym typeface="Calibri"/>
            </a:endParaRPr>
          </a:p>
        </p:txBody>
      </p:sp>
      <p:sp>
        <p:nvSpPr>
          <p:cNvPr id="360" name="Google Shape;360;g2664d694144_1_48"/>
          <p:cNvSpPr/>
          <p:nvPr/>
        </p:nvSpPr>
        <p:spPr>
          <a:xfrm>
            <a:off x="3505200"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Lasso</a:t>
            </a:r>
            <a:r>
              <a:rPr b="1" lang="en-US" sz="4200">
                <a:latin typeface="Calibri"/>
                <a:ea typeface="Calibri"/>
                <a:cs typeface="Calibri"/>
                <a:sym typeface="Calibri"/>
              </a:rPr>
              <a:t>CV</a:t>
            </a:r>
            <a:endParaRPr b="1" sz="4200">
              <a:latin typeface="Calibri"/>
              <a:ea typeface="Calibri"/>
              <a:cs typeface="Calibri"/>
              <a:sym typeface="Calibri"/>
            </a:endParaRPr>
          </a:p>
        </p:txBody>
      </p:sp>
      <p:sp>
        <p:nvSpPr>
          <p:cNvPr id="361" name="Google Shape;361;g2664d694144_1_48"/>
          <p:cNvSpPr/>
          <p:nvPr/>
        </p:nvSpPr>
        <p:spPr>
          <a:xfrm>
            <a:off x="6181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KNN</a:t>
            </a:r>
            <a:endParaRPr b="1" sz="4200">
              <a:latin typeface="Calibri"/>
              <a:ea typeface="Calibri"/>
              <a:cs typeface="Calibri"/>
              <a:sym typeface="Calibri"/>
            </a:endParaRPr>
          </a:p>
        </p:txBody>
      </p:sp>
      <p:sp>
        <p:nvSpPr>
          <p:cNvPr id="362" name="Google Shape;362;g2664d694144_1_48"/>
          <p:cNvSpPr/>
          <p:nvPr/>
        </p:nvSpPr>
        <p:spPr>
          <a:xfrm>
            <a:off x="8848675" y="1946200"/>
            <a:ext cx="25125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Random Forest</a:t>
            </a:r>
            <a:endParaRPr b="1" sz="4200">
              <a:latin typeface="Calibri"/>
              <a:ea typeface="Calibri"/>
              <a:cs typeface="Calibri"/>
              <a:sym typeface="Calibri"/>
            </a:endParaRPr>
          </a:p>
        </p:txBody>
      </p:sp>
      <p:sp>
        <p:nvSpPr>
          <p:cNvPr id="363" name="Google Shape;363;g2664d694144_1_48"/>
          <p:cNvSpPr/>
          <p:nvPr/>
        </p:nvSpPr>
        <p:spPr>
          <a:xfrm>
            <a:off x="904925" y="411550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latin typeface="Calibri"/>
                <a:ea typeface="Calibri"/>
                <a:cs typeface="Calibri"/>
                <a:sym typeface="Calibri"/>
              </a:rPr>
              <a:t>Train 0.838</a:t>
            </a:r>
            <a:endParaRPr b="1" sz="3600">
              <a:latin typeface="Calibri"/>
              <a:ea typeface="Calibri"/>
              <a:cs typeface="Calibri"/>
              <a:sym typeface="Calibri"/>
            </a:endParaRPr>
          </a:p>
          <a:p>
            <a:pPr indent="0" lvl="0" marL="0" rtl="0" algn="ctr">
              <a:spcBef>
                <a:spcPts val="0"/>
              </a:spcBef>
              <a:spcAft>
                <a:spcPts val="0"/>
              </a:spcAft>
              <a:buNone/>
            </a:pPr>
            <a:r>
              <a:rPr b="1" lang="en-US" sz="3600">
                <a:latin typeface="Calibri"/>
                <a:ea typeface="Calibri"/>
                <a:cs typeface="Calibri"/>
                <a:sym typeface="Calibri"/>
              </a:rPr>
              <a:t>Test 0.836</a:t>
            </a:r>
            <a:endParaRPr b="1" sz="3600">
              <a:latin typeface="Calibri"/>
              <a:ea typeface="Calibri"/>
              <a:cs typeface="Calibri"/>
              <a:sym typeface="Calibri"/>
            </a:endParaRPr>
          </a:p>
        </p:txBody>
      </p:sp>
      <p:sp>
        <p:nvSpPr>
          <p:cNvPr id="364" name="Google Shape;364;g2664d694144_1_48"/>
          <p:cNvSpPr/>
          <p:nvPr/>
        </p:nvSpPr>
        <p:spPr>
          <a:xfrm>
            <a:off x="3581400" y="411550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Train 0.837</a:t>
            </a:r>
            <a:endParaRPr b="1" sz="3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Test 0.837</a:t>
            </a:r>
            <a:endParaRPr b="1" sz="4200">
              <a:latin typeface="Calibri"/>
              <a:ea typeface="Calibri"/>
              <a:cs typeface="Calibri"/>
              <a:sym typeface="Calibri"/>
            </a:endParaRPr>
          </a:p>
        </p:txBody>
      </p:sp>
      <p:sp>
        <p:nvSpPr>
          <p:cNvPr id="365" name="Google Shape;365;g2664d694144_1_48"/>
          <p:cNvSpPr/>
          <p:nvPr/>
        </p:nvSpPr>
        <p:spPr>
          <a:xfrm>
            <a:off x="6257875" y="4115500"/>
            <a:ext cx="2512500" cy="1624800"/>
          </a:xfrm>
          <a:prstGeom prst="roundRect">
            <a:avLst>
              <a:gd fmla="val 16667"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Train 0.969</a:t>
            </a:r>
            <a:endParaRPr b="1" sz="3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Test 0.972</a:t>
            </a:r>
            <a:endParaRPr b="1" sz="4200">
              <a:latin typeface="Calibri"/>
              <a:ea typeface="Calibri"/>
              <a:cs typeface="Calibri"/>
              <a:sym typeface="Calibri"/>
            </a:endParaRPr>
          </a:p>
        </p:txBody>
      </p:sp>
      <p:sp>
        <p:nvSpPr>
          <p:cNvPr id="366" name="Google Shape;366;g2664d694144_1_48"/>
          <p:cNvSpPr/>
          <p:nvPr/>
        </p:nvSpPr>
        <p:spPr>
          <a:xfrm>
            <a:off x="8924875" y="4115500"/>
            <a:ext cx="2512500" cy="1624800"/>
          </a:xfrm>
          <a:prstGeom prst="roundRect">
            <a:avLst>
              <a:gd fmla="val 16667"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Train 0.970</a:t>
            </a:r>
            <a:endParaRPr b="1" sz="3600">
              <a:solidFill>
                <a:schemeClr val="dk1"/>
              </a:solidFill>
              <a:latin typeface="Calibri"/>
              <a:ea typeface="Calibri"/>
              <a:cs typeface="Calibri"/>
              <a:sym typeface="Calibri"/>
            </a:endParaRPr>
          </a:p>
          <a:p>
            <a:pPr indent="0" lvl="0" marL="0" rtl="0" algn="ctr">
              <a:spcBef>
                <a:spcPts val="0"/>
              </a:spcBef>
              <a:spcAft>
                <a:spcPts val="0"/>
              </a:spcAft>
              <a:buClr>
                <a:schemeClr val="dk1"/>
              </a:buClr>
              <a:buSzPts val="1100"/>
              <a:buFont typeface="Arial"/>
              <a:buNone/>
            </a:pPr>
            <a:r>
              <a:rPr b="1" lang="en-US" sz="3600">
                <a:solidFill>
                  <a:schemeClr val="dk1"/>
                </a:solidFill>
                <a:latin typeface="Calibri"/>
                <a:ea typeface="Calibri"/>
                <a:cs typeface="Calibri"/>
                <a:sym typeface="Calibri"/>
              </a:rPr>
              <a:t>Test 0.975</a:t>
            </a:r>
            <a:endParaRPr b="1" sz="4200">
              <a:latin typeface="Calibri"/>
              <a:ea typeface="Calibri"/>
              <a:cs typeface="Calibri"/>
              <a:sym typeface="Calibri"/>
            </a:endParaRPr>
          </a:p>
        </p:txBody>
      </p:sp>
      <p:cxnSp>
        <p:nvCxnSpPr>
          <p:cNvPr id="367" name="Google Shape;367;g2664d694144_1_48"/>
          <p:cNvCxnSpPr>
            <a:stCxn id="359" idx="2"/>
            <a:endCxn id="363" idx="0"/>
          </p:cNvCxnSpPr>
          <p:nvPr/>
        </p:nvCxnSpPr>
        <p:spPr>
          <a:xfrm>
            <a:off x="2110925" y="3271900"/>
            <a:ext cx="50400" cy="843600"/>
          </a:xfrm>
          <a:prstGeom prst="straightConnector1">
            <a:avLst/>
          </a:prstGeom>
          <a:noFill/>
          <a:ln cap="flat" cmpd="sng" w="38100">
            <a:solidFill>
              <a:schemeClr val="dk2"/>
            </a:solidFill>
            <a:prstDash val="solid"/>
            <a:round/>
            <a:headEnd len="med" w="med" type="none"/>
            <a:tailEnd len="med" w="med" type="triangle"/>
          </a:ln>
        </p:spPr>
      </p:cxnSp>
      <p:cxnSp>
        <p:nvCxnSpPr>
          <p:cNvPr id="368" name="Google Shape;368;g2664d694144_1_48"/>
          <p:cNvCxnSpPr/>
          <p:nvPr/>
        </p:nvCxnSpPr>
        <p:spPr>
          <a:xfrm>
            <a:off x="10241600" y="3271900"/>
            <a:ext cx="50400" cy="843600"/>
          </a:xfrm>
          <a:prstGeom prst="straightConnector1">
            <a:avLst/>
          </a:prstGeom>
          <a:noFill/>
          <a:ln cap="flat" cmpd="sng" w="38100">
            <a:solidFill>
              <a:schemeClr val="dk2"/>
            </a:solidFill>
            <a:prstDash val="solid"/>
            <a:round/>
            <a:headEnd len="med" w="med" type="none"/>
            <a:tailEnd len="med" w="med" type="triangle"/>
          </a:ln>
        </p:spPr>
      </p:cxnSp>
      <p:cxnSp>
        <p:nvCxnSpPr>
          <p:cNvPr id="369" name="Google Shape;369;g2664d694144_1_48"/>
          <p:cNvCxnSpPr/>
          <p:nvPr/>
        </p:nvCxnSpPr>
        <p:spPr>
          <a:xfrm>
            <a:off x="7488925" y="3271900"/>
            <a:ext cx="50400" cy="843600"/>
          </a:xfrm>
          <a:prstGeom prst="straightConnector1">
            <a:avLst/>
          </a:prstGeom>
          <a:noFill/>
          <a:ln cap="flat" cmpd="sng" w="38100">
            <a:solidFill>
              <a:schemeClr val="dk2"/>
            </a:solidFill>
            <a:prstDash val="solid"/>
            <a:round/>
            <a:headEnd len="med" w="med" type="none"/>
            <a:tailEnd len="med" w="med" type="triangle"/>
          </a:ln>
        </p:spPr>
      </p:cxnSp>
      <p:cxnSp>
        <p:nvCxnSpPr>
          <p:cNvPr id="370" name="Google Shape;370;g2664d694144_1_48"/>
          <p:cNvCxnSpPr/>
          <p:nvPr/>
        </p:nvCxnSpPr>
        <p:spPr>
          <a:xfrm>
            <a:off x="4736250" y="3271900"/>
            <a:ext cx="50400" cy="8436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g2664d694144_1_10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377" name="Google Shape;377;g2664d694144_1_107"/>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8" name="Google Shape;378;g2664d694144_1_107"/>
          <p:cNvSpPr/>
          <p:nvPr/>
        </p:nvSpPr>
        <p:spPr>
          <a:xfrm>
            <a:off x="838200"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KNN</a:t>
            </a:r>
            <a:endParaRPr b="1" sz="4200">
              <a:latin typeface="Calibri"/>
              <a:ea typeface="Calibri"/>
              <a:cs typeface="Calibri"/>
              <a:sym typeface="Calibri"/>
            </a:endParaRPr>
          </a:p>
        </p:txBody>
      </p:sp>
      <p:sp>
        <p:nvSpPr>
          <p:cNvPr id="379" name="Google Shape;379;g2664d694144_1_107"/>
          <p:cNvSpPr/>
          <p:nvPr/>
        </p:nvSpPr>
        <p:spPr>
          <a:xfrm>
            <a:off x="6257875"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380" name="Google Shape;380;g2664d694144_1_107"/>
          <p:cNvSpPr/>
          <p:nvPr/>
        </p:nvSpPr>
        <p:spPr>
          <a:xfrm>
            <a:off x="838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381" name="Google Shape;381;g2664d694144_1_107"/>
          <p:cNvSpPr/>
          <p:nvPr/>
        </p:nvSpPr>
        <p:spPr>
          <a:xfrm>
            <a:off x="6261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664d694144_1_12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388" name="Google Shape;388;g2664d694144_1_128"/>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9" name="Google Shape;389;g2664d694144_1_128"/>
          <p:cNvSpPr/>
          <p:nvPr/>
        </p:nvSpPr>
        <p:spPr>
          <a:xfrm>
            <a:off x="838200"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KNN</a:t>
            </a:r>
            <a:endParaRPr b="1" sz="4200">
              <a:latin typeface="Calibri"/>
              <a:ea typeface="Calibri"/>
              <a:cs typeface="Calibri"/>
              <a:sym typeface="Calibri"/>
            </a:endParaRPr>
          </a:p>
        </p:txBody>
      </p:sp>
      <p:sp>
        <p:nvSpPr>
          <p:cNvPr id="390" name="Google Shape;390;g2664d694144_1_128"/>
          <p:cNvSpPr/>
          <p:nvPr/>
        </p:nvSpPr>
        <p:spPr>
          <a:xfrm>
            <a:off x="2163450" y="483185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0.966</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0.970</a:t>
            </a:r>
            <a:endParaRPr b="1" sz="4200">
              <a:latin typeface="Calibri"/>
              <a:ea typeface="Calibri"/>
              <a:cs typeface="Calibri"/>
              <a:sym typeface="Calibri"/>
            </a:endParaRPr>
          </a:p>
        </p:txBody>
      </p:sp>
      <p:sp>
        <p:nvSpPr>
          <p:cNvPr id="391" name="Google Shape;391;g2664d694144_1_128"/>
          <p:cNvSpPr/>
          <p:nvPr/>
        </p:nvSpPr>
        <p:spPr>
          <a:xfrm>
            <a:off x="7583125" y="4831850"/>
            <a:ext cx="2512500" cy="1624800"/>
          </a:xfrm>
          <a:prstGeom prst="roundRect">
            <a:avLst>
              <a:gd fmla="val 16667"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0.974</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0.981</a:t>
            </a:r>
            <a:endParaRPr b="1" sz="4200">
              <a:latin typeface="Calibri"/>
              <a:ea typeface="Calibri"/>
              <a:cs typeface="Calibri"/>
              <a:sym typeface="Calibri"/>
            </a:endParaRPr>
          </a:p>
        </p:txBody>
      </p:sp>
      <p:cxnSp>
        <p:nvCxnSpPr>
          <p:cNvPr id="392" name="Google Shape;392;g2664d694144_1_128"/>
          <p:cNvCxnSpPr>
            <a:endCxn id="391" idx="0"/>
          </p:cNvCxnSpPr>
          <p:nvPr/>
        </p:nvCxnSpPr>
        <p:spPr>
          <a:xfrm>
            <a:off x="8817475" y="4354550"/>
            <a:ext cx="21900" cy="477300"/>
          </a:xfrm>
          <a:prstGeom prst="straightConnector1">
            <a:avLst/>
          </a:prstGeom>
          <a:noFill/>
          <a:ln cap="flat" cmpd="sng" w="38100">
            <a:solidFill>
              <a:schemeClr val="dk2"/>
            </a:solidFill>
            <a:prstDash val="solid"/>
            <a:round/>
            <a:headEnd len="med" w="med" type="none"/>
            <a:tailEnd len="med" w="med" type="triangle"/>
          </a:ln>
        </p:spPr>
      </p:cxnSp>
      <p:cxnSp>
        <p:nvCxnSpPr>
          <p:cNvPr id="393" name="Google Shape;393;g2664d694144_1_128"/>
          <p:cNvCxnSpPr>
            <a:endCxn id="390" idx="0"/>
          </p:cNvCxnSpPr>
          <p:nvPr/>
        </p:nvCxnSpPr>
        <p:spPr>
          <a:xfrm flipH="1">
            <a:off x="3419700" y="4348250"/>
            <a:ext cx="5100" cy="483600"/>
          </a:xfrm>
          <a:prstGeom prst="straightConnector1">
            <a:avLst/>
          </a:prstGeom>
          <a:noFill/>
          <a:ln cap="flat" cmpd="sng" w="38100">
            <a:solidFill>
              <a:schemeClr val="dk2"/>
            </a:solidFill>
            <a:prstDash val="solid"/>
            <a:round/>
            <a:headEnd len="med" w="med" type="none"/>
            <a:tailEnd len="med" w="med" type="triangle"/>
          </a:ln>
        </p:spPr>
      </p:cxnSp>
      <p:sp>
        <p:nvSpPr>
          <p:cNvPr id="394" name="Google Shape;394;g2664d694144_1_128"/>
          <p:cNvSpPr/>
          <p:nvPr/>
        </p:nvSpPr>
        <p:spPr>
          <a:xfrm>
            <a:off x="6257875"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395" name="Google Shape;395;g2664d694144_1_128"/>
          <p:cNvSpPr/>
          <p:nvPr/>
        </p:nvSpPr>
        <p:spPr>
          <a:xfrm>
            <a:off x="838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396" name="Google Shape;396;g2664d694144_1_128"/>
          <p:cNvSpPr/>
          <p:nvPr/>
        </p:nvSpPr>
        <p:spPr>
          <a:xfrm>
            <a:off x="6261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664d694144_0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Problem Statement</a:t>
            </a:r>
            <a:endParaRPr/>
          </a:p>
        </p:txBody>
      </p:sp>
      <p:sp>
        <p:nvSpPr>
          <p:cNvPr id="106" name="Google Shape;106;g2664d694144_0_0"/>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How are countries around the </a:t>
            </a:r>
            <a:r>
              <a:rPr lang="en-US"/>
              <a:t>world fighting corruption?</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Is global corruption improving over time? </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Can we model/predict corruption?</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b="1"/>
          </a:p>
          <a:p>
            <a:pPr indent="-342900" lvl="0" marL="457200" rtl="0" algn="l">
              <a:spcBef>
                <a:spcPts val="1000"/>
              </a:spcBef>
              <a:spcAft>
                <a:spcPts val="0"/>
              </a:spcAft>
              <a:buSzPts val="1800"/>
              <a:buChar char="•"/>
            </a:pPr>
            <a:r>
              <a:rPr b="1" lang="en-US"/>
              <a:t>What we did and why is it important?</a:t>
            </a:r>
            <a:endParaRPr b="1"/>
          </a:p>
        </p:txBody>
      </p:sp>
      <p:sp>
        <p:nvSpPr>
          <p:cNvPr id="107" name="Google Shape;107;g2664d694144_0_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664d694144_1_1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403" name="Google Shape;403;g2664d694144_1_14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4" name="Google Shape;404;g2664d694144_1_142"/>
          <p:cNvSpPr/>
          <p:nvPr/>
        </p:nvSpPr>
        <p:spPr>
          <a:xfrm>
            <a:off x="838200"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05" name="Google Shape;405;g2664d694144_1_142"/>
          <p:cNvSpPr/>
          <p:nvPr/>
        </p:nvSpPr>
        <p:spPr>
          <a:xfrm>
            <a:off x="6257875"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06" name="Google Shape;406;g2664d694144_1_142"/>
          <p:cNvSpPr/>
          <p:nvPr/>
        </p:nvSpPr>
        <p:spPr>
          <a:xfrm>
            <a:off x="84075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Stacked</a:t>
            </a:r>
            <a:endParaRPr b="1" sz="4200">
              <a:latin typeface="Calibri"/>
              <a:ea typeface="Calibri"/>
              <a:cs typeface="Calibri"/>
              <a:sym typeface="Calibri"/>
            </a:endParaRPr>
          </a:p>
        </p:txBody>
      </p:sp>
      <p:sp>
        <p:nvSpPr>
          <p:cNvPr id="407" name="Google Shape;407;g2664d694144_1_142"/>
          <p:cNvSpPr/>
          <p:nvPr/>
        </p:nvSpPr>
        <p:spPr>
          <a:xfrm>
            <a:off x="6261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08" name="Google Shape;408;g2664d694144_1_142"/>
          <p:cNvSpPr/>
          <p:nvPr/>
        </p:nvSpPr>
        <p:spPr>
          <a:xfrm>
            <a:off x="456825" y="2626625"/>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RidgeCV</a:t>
            </a:r>
            <a:endParaRPr b="1" sz="2100">
              <a:latin typeface="Calibri"/>
              <a:ea typeface="Calibri"/>
              <a:cs typeface="Calibri"/>
              <a:sym typeface="Calibri"/>
            </a:endParaRPr>
          </a:p>
        </p:txBody>
      </p:sp>
      <p:sp>
        <p:nvSpPr>
          <p:cNvPr id="409" name="Google Shape;409;g2664d694144_1_142"/>
          <p:cNvSpPr/>
          <p:nvPr/>
        </p:nvSpPr>
        <p:spPr>
          <a:xfrm>
            <a:off x="2462257" y="2626993"/>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Lasso</a:t>
            </a:r>
            <a:r>
              <a:rPr b="1" lang="en-US" sz="2100">
                <a:solidFill>
                  <a:schemeClr val="dk1"/>
                </a:solidFill>
                <a:latin typeface="Calibri"/>
                <a:ea typeface="Calibri"/>
                <a:cs typeface="Calibri"/>
                <a:sym typeface="Calibri"/>
              </a:rPr>
              <a:t>CV</a:t>
            </a:r>
            <a:endParaRPr b="1" sz="2100">
              <a:latin typeface="Calibri"/>
              <a:ea typeface="Calibri"/>
              <a:cs typeface="Calibri"/>
              <a:sym typeface="Calibri"/>
            </a:endParaRPr>
          </a:p>
        </p:txBody>
      </p:sp>
      <p:sp>
        <p:nvSpPr>
          <p:cNvPr id="410" name="Google Shape;410;g2664d694144_1_142"/>
          <p:cNvSpPr/>
          <p:nvPr/>
        </p:nvSpPr>
        <p:spPr>
          <a:xfrm>
            <a:off x="4467680" y="2626992"/>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KNeighbors</a:t>
            </a:r>
            <a:endParaRPr b="1" sz="21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664d694144_1_17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417" name="Google Shape;417;g2664d694144_1_175"/>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g2664d694144_1_175"/>
          <p:cNvSpPr/>
          <p:nvPr/>
        </p:nvSpPr>
        <p:spPr>
          <a:xfrm>
            <a:off x="838200"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19" name="Google Shape;419;g2664d694144_1_175"/>
          <p:cNvSpPr/>
          <p:nvPr/>
        </p:nvSpPr>
        <p:spPr>
          <a:xfrm>
            <a:off x="2163450" y="483185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0.974</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0.958</a:t>
            </a:r>
            <a:endParaRPr b="1" sz="4200">
              <a:latin typeface="Calibri"/>
              <a:ea typeface="Calibri"/>
              <a:cs typeface="Calibri"/>
              <a:sym typeface="Calibri"/>
            </a:endParaRPr>
          </a:p>
        </p:txBody>
      </p:sp>
      <p:sp>
        <p:nvSpPr>
          <p:cNvPr id="420" name="Google Shape;420;g2664d694144_1_175"/>
          <p:cNvSpPr/>
          <p:nvPr/>
        </p:nvSpPr>
        <p:spPr>
          <a:xfrm>
            <a:off x="7583125" y="4831850"/>
            <a:ext cx="2512500" cy="1624800"/>
          </a:xfrm>
          <a:prstGeom prst="roundRect">
            <a:avLst>
              <a:gd fmla="val 16667"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0.974</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0.981</a:t>
            </a:r>
            <a:endParaRPr b="1" sz="4200">
              <a:latin typeface="Calibri"/>
              <a:ea typeface="Calibri"/>
              <a:cs typeface="Calibri"/>
              <a:sym typeface="Calibri"/>
            </a:endParaRPr>
          </a:p>
        </p:txBody>
      </p:sp>
      <p:cxnSp>
        <p:nvCxnSpPr>
          <p:cNvPr id="421" name="Google Shape;421;g2664d694144_1_175"/>
          <p:cNvCxnSpPr>
            <a:endCxn id="420" idx="0"/>
          </p:cNvCxnSpPr>
          <p:nvPr/>
        </p:nvCxnSpPr>
        <p:spPr>
          <a:xfrm>
            <a:off x="8817475" y="4354550"/>
            <a:ext cx="21900" cy="477300"/>
          </a:xfrm>
          <a:prstGeom prst="straightConnector1">
            <a:avLst/>
          </a:prstGeom>
          <a:noFill/>
          <a:ln cap="flat" cmpd="sng" w="38100">
            <a:solidFill>
              <a:schemeClr val="dk2"/>
            </a:solidFill>
            <a:prstDash val="solid"/>
            <a:round/>
            <a:headEnd len="med" w="med" type="none"/>
            <a:tailEnd len="med" w="med" type="triangle"/>
          </a:ln>
        </p:spPr>
      </p:cxnSp>
      <p:cxnSp>
        <p:nvCxnSpPr>
          <p:cNvPr id="422" name="Google Shape;422;g2664d694144_1_175"/>
          <p:cNvCxnSpPr>
            <a:endCxn id="419" idx="0"/>
          </p:cNvCxnSpPr>
          <p:nvPr/>
        </p:nvCxnSpPr>
        <p:spPr>
          <a:xfrm flipH="1">
            <a:off x="3419700" y="4348250"/>
            <a:ext cx="5100" cy="483600"/>
          </a:xfrm>
          <a:prstGeom prst="straightConnector1">
            <a:avLst/>
          </a:prstGeom>
          <a:noFill/>
          <a:ln cap="flat" cmpd="sng" w="38100">
            <a:solidFill>
              <a:schemeClr val="dk2"/>
            </a:solidFill>
            <a:prstDash val="solid"/>
            <a:round/>
            <a:headEnd len="med" w="med" type="none"/>
            <a:tailEnd len="med" w="med" type="triangle"/>
          </a:ln>
        </p:spPr>
      </p:cxnSp>
      <p:sp>
        <p:nvSpPr>
          <p:cNvPr id="423" name="Google Shape;423;g2664d694144_1_175"/>
          <p:cNvSpPr/>
          <p:nvPr/>
        </p:nvSpPr>
        <p:spPr>
          <a:xfrm>
            <a:off x="6257875" y="30226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24" name="Google Shape;424;g2664d694144_1_175"/>
          <p:cNvSpPr/>
          <p:nvPr/>
        </p:nvSpPr>
        <p:spPr>
          <a:xfrm>
            <a:off x="84075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Stacked</a:t>
            </a:r>
            <a:endParaRPr b="1" sz="4200">
              <a:latin typeface="Calibri"/>
              <a:ea typeface="Calibri"/>
              <a:cs typeface="Calibri"/>
              <a:sym typeface="Calibri"/>
            </a:endParaRPr>
          </a:p>
        </p:txBody>
      </p:sp>
      <p:sp>
        <p:nvSpPr>
          <p:cNvPr id="425" name="Google Shape;425;g2664d694144_1_175"/>
          <p:cNvSpPr/>
          <p:nvPr/>
        </p:nvSpPr>
        <p:spPr>
          <a:xfrm>
            <a:off x="6261200" y="16908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26" name="Google Shape;426;g2664d694144_1_175"/>
          <p:cNvSpPr/>
          <p:nvPr/>
        </p:nvSpPr>
        <p:spPr>
          <a:xfrm>
            <a:off x="456825" y="2626625"/>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RidgeCV</a:t>
            </a:r>
            <a:endParaRPr b="1" sz="2100">
              <a:latin typeface="Calibri"/>
              <a:ea typeface="Calibri"/>
              <a:cs typeface="Calibri"/>
              <a:sym typeface="Calibri"/>
            </a:endParaRPr>
          </a:p>
        </p:txBody>
      </p:sp>
      <p:sp>
        <p:nvSpPr>
          <p:cNvPr id="427" name="Google Shape;427;g2664d694144_1_175"/>
          <p:cNvSpPr/>
          <p:nvPr/>
        </p:nvSpPr>
        <p:spPr>
          <a:xfrm>
            <a:off x="2462257" y="2626993"/>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LassoCV</a:t>
            </a:r>
            <a:endParaRPr b="1" sz="2100">
              <a:latin typeface="Calibri"/>
              <a:ea typeface="Calibri"/>
              <a:cs typeface="Calibri"/>
              <a:sym typeface="Calibri"/>
            </a:endParaRPr>
          </a:p>
        </p:txBody>
      </p:sp>
      <p:sp>
        <p:nvSpPr>
          <p:cNvPr id="428" name="Google Shape;428;g2664d694144_1_175"/>
          <p:cNvSpPr/>
          <p:nvPr/>
        </p:nvSpPr>
        <p:spPr>
          <a:xfrm>
            <a:off x="4467680" y="2626992"/>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KNeighbors</a:t>
            </a:r>
            <a:endParaRPr b="1" sz="21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g2664d694144_1_192"/>
          <p:cNvSpPr/>
          <p:nvPr/>
        </p:nvSpPr>
        <p:spPr>
          <a:xfrm>
            <a:off x="6257875" y="15384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35" name="Google Shape;435;g2664d694144_1_192"/>
          <p:cNvSpPr/>
          <p:nvPr/>
        </p:nvSpPr>
        <p:spPr>
          <a:xfrm>
            <a:off x="838200" y="28641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36" name="Google Shape;436;g2664d694144_1_19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437" name="Google Shape;437;g2664d694144_1_19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38" name="Google Shape;438;g2664d694144_1_192"/>
          <p:cNvSpPr/>
          <p:nvPr/>
        </p:nvSpPr>
        <p:spPr>
          <a:xfrm>
            <a:off x="838200" y="365857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39" name="Google Shape;439;g2664d694144_1_192"/>
          <p:cNvSpPr/>
          <p:nvPr/>
        </p:nvSpPr>
        <p:spPr>
          <a:xfrm>
            <a:off x="6257875" y="28641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40" name="Google Shape;440;g2664d694144_1_192"/>
          <p:cNvSpPr/>
          <p:nvPr/>
        </p:nvSpPr>
        <p:spPr>
          <a:xfrm>
            <a:off x="840750" y="15384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Stacked</a:t>
            </a:r>
            <a:endParaRPr b="1" sz="4200">
              <a:latin typeface="Calibri"/>
              <a:ea typeface="Calibri"/>
              <a:cs typeface="Calibri"/>
              <a:sym typeface="Calibri"/>
            </a:endParaRPr>
          </a:p>
        </p:txBody>
      </p:sp>
      <p:sp>
        <p:nvSpPr>
          <p:cNvPr id="441" name="Google Shape;441;g2664d694144_1_192"/>
          <p:cNvSpPr/>
          <p:nvPr/>
        </p:nvSpPr>
        <p:spPr>
          <a:xfrm>
            <a:off x="456825" y="2474225"/>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RidgeCV</a:t>
            </a:r>
            <a:endParaRPr b="1" sz="2100">
              <a:latin typeface="Calibri"/>
              <a:ea typeface="Calibri"/>
              <a:cs typeface="Calibri"/>
              <a:sym typeface="Calibri"/>
            </a:endParaRPr>
          </a:p>
        </p:txBody>
      </p:sp>
      <p:sp>
        <p:nvSpPr>
          <p:cNvPr id="442" name="Google Shape;442;g2664d694144_1_192"/>
          <p:cNvSpPr/>
          <p:nvPr/>
        </p:nvSpPr>
        <p:spPr>
          <a:xfrm>
            <a:off x="2462257" y="2474593"/>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LassoCV</a:t>
            </a:r>
            <a:endParaRPr b="1" sz="2100">
              <a:latin typeface="Calibri"/>
              <a:ea typeface="Calibri"/>
              <a:cs typeface="Calibri"/>
              <a:sym typeface="Calibri"/>
            </a:endParaRPr>
          </a:p>
        </p:txBody>
      </p:sp>
      <p:sp>
        <p:nvSpPr>
          <p:cNvPr id="443" name="Google Shape;443;g2664d694144_1_192"/>
          <p:cNvSpPr/>
          <p:nvPr/>
        </p:nvSpPr>
        <p:spPr>
          <a:xfrm>
            <a:off x="4467680" y="2474592"/>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KNeighbors</a:t>
            </a:r>
            <a:endParaRPr b="1" sz="21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664d694144_1_210"/>
          <p:cNvSpPr/>
          <p:nvPr/>
        </p:nvSpPr>
        <p:spPr>
          <a:xfrm>
            <a:off x="6257875" y="15384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50" name="Google Shape;450;g2664d694144_1_210"/>
          <p:cNvSpPr/>
          <p:nvPr/>
        </p:nvSpPr>
        <p:spPr>
          <a:xfrm>
            <a:off x="838200" y="28641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Boosted</a:t>
            </a:r>
            <a:endParaRPr b="1" sz="4200">
              <a:latin typeface="Calibri"/>
              <a:ea typeface="Calibri"/>
              <a:cs typeface="Calibri"/>
              <a:sym typeface="Calibri"/>
            </a:endParaRPr>
          </a:p>
        </p:txBody>
      </p:sp>
      <p:sp>
        <p:nvSpPr>
          <p:cNvPr id="451" name="Google Shape;451;g2664d694144_1_21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Model Optimization</a:t>
            </a:r>
            <a:endParaRPr/>
          </a:p>
        </p:txBody>
      </p:sp>
      <p:sp>
        <p:nvSpPr>
          <p:cNvPr id="452" name="Google Shape;452;g2664d694144_1_21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3" name="Google Shape;453;g2664d694144_1_210"/>
          <p:cNvSpPr/>
          <p:nvPr/>
        </p:nvSpPr>
        <p:spPr>
          <a:xfrm>
            <a:off x="838200" y="365857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54" name="Google Shape;454;g2664d694144_1_210"/>
          <p:cNvSpPr/>
          <p:nvPr/>
        </p:nvSpPr>
        <p:spPr>
          <a:xfrm>
            <a:off x="2163450" y="5060450"/>
            <a:ext cx="2512500" cy="1624800"/>
          </a:xfrm>
          <a:prstGeom prst="roundRect">
            <a:avLst>
              <a:gd fmla="val 16667" name="adj"/>
            </a:avLst>
          </a:prstGeom>
          <a:solidFill>
            <a:srgbClr val="EA99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0.972</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0.955</a:t>
            </a:r>
            <a:endParaRPr b="1" sz="4200">
              <a:latin typeface="Calibri"/>
              <a:ea typeface="Calibri"/>
              <a:cs typeface="Calibri"/>
              <a:sym typeface="Calibri"/>
            </a:endParaRPr>
          </a:p>
        </p:txBody>
      </p:sp>
      <p:sp>
        <p:nvSpPr>
          <p:cNvPr id="455" name="Google Shape;455;g2664d694144_1_210"/>
          <p:cNvSpPr/>
          <p:nvPr/>
        </p:nvSpPr>
        <p:spPr>
          <a:xfrm>
            <a:off x="7583125" y="4831850"/>
            <a:ext cx="2512500" cy="1624800"/>
          </a:xfrm>
          <a:prstGeom prst="roundRect">
            <a:avLst>
              <a:gd fmla="val 16667" name="adj"/>
            </a:avLst>
          </a:prstGeom>
          <a:solidFill>
            <a:srgbClr val="B6D7A8"/>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3600">
                <a:solidFill>
                  <a:schemeClr val="dk1"/>
                </a:solidFill>
                <a:latin typeface="Calibri"/>
                <a:ea typeface="Calibri"/>
                <a:cs typeface="Calibri"/>
                <a:sym typeface="Calibri"/>
              </a:rPr>
              <a:t>Train 0.974</a:t>
            </a:r>
            <a:endParaRPr b="1" sz="3600">
              <a:solidFill>
                <a:schemeClr val="dk1"/>
              </a:solidFill>
              <a:latin typeface="Calibri"/>
              <a:ea typeface="Calibri"/>
              <a:cs typeface="Calibri"/>
              <a:sym typeface="Calibri"/>
            </a:endParaRPr>
          </a:p>
          <a:p>
            <a:pPr indent="0" lvl="0" marL="0" rtl="0" algn="ctr">
              <a:spcBef>
                <a:spcPts val="0"/>
              </a:spcBef>
              <a:spcAft>
                <a:spcPts val="0"/>
              </a:spcAft>
              <a:buNone/>
            </a:pPr>
            <a:r>
              <a:rPr b="1" lang="en-US" sz="3600">
                <a:solidFill>
                  <a:schemeClr val="dk1"/>
                </a:solidFill>
                <a:latin typeface="Calibri"/>
                <a:ea typeface="Calibri"/>
                <a:cs typeface="Calibri"/>
                <a:sym typeface="Calibri"/>
              </a:rPr>
              <a:t>Test 0.981</a:t>
            </a:r>
            <a:endParaRPr b="1" sz="4200">
              <a:latin typeface="Calibri"/>
              <a:ea typeface="Calibri"/>
              <a:cs typeface="Calibri"/>
              <a:sym typeface="Calibri"/>
            </a:endParaRPr>
          </a:p>
        </p:txBody>
      </p:sp>
      <p:sp>
        <p:nvSpPr>
          <p:cNvPr id="456" name="Google Shape;456;g2664d694144_1_210"/>
          <p:cNvSpPr/>
          <p:nvPr/>
        </p:nvSpPr>
        <p:spPr>
          <a:xfrm>
            <a:off x="6257875" y="2864125"/>
            <a:ext cx="5163000" cy="1325700"/>
          </a:xfrm>
          <a:prstGeom prst="roundRect">
            <a:avLst>
              <a:gd fmla="val 16667" name="adj"/>
            </a:avLst>
          </a:prstGeom>
          <a:solidFill>
            <a:srgbClr val="A4C2F4"/>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solidFill>
                  <a:schemeClr val="dk1"/>
                </a:solidFill>
                <a:latin typeface="Calibri"/>
                <a:ea typeface="Calibri"/>
                <a:cs typeface="Calibri"/>
                <a:sym typeface="Calibri"/>
              </a:rPr>
              <a:t>Random Forest</a:t>
            </a:r>
            <a:endParaRPr b="1" sz="4200">
              <a:latin typeface="Calibri"/>
              <a:ea typeface="Calibri"/>
              <a:cs typeface="Calibri"/>
              <a:sym typeface="Calibri"/>
            </a:endParaRPr>
          </a:p>
        </p:txBody>
      </p:sp>
      <p:sp>
        <p:nvSpPr>
          <p:cNvPr id="457" name="Google Shape;457;g2664d694144_1_210"/>
          <p:cNvSpPr/>
          <p:nvPr/>
        </p:nvSpPr>
        <p:spPr>
          <a:xfrm>
            <a:off x="840750" y="1538425"/>
            <a:ext cx="5163000" cy="1325700"/>
          </a:xfrm>
          <a:prstGeom prst="roundRect">
            <a:avLst>
              <a:gd fmla="val 16667" name="adj"/>
            </a:avLst>
          </a:prstGeom>
          <a:solidFill>
            <a:srgbClr val="FFE599"/>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200">
                <a:latin typeface="Calibri"/>
                <a:ea typeface="Calibri"/>
                <a:cs typeface="Calibri"/>
                <a:sym typeface="Calibri"/>
              </a:rPr>
              <a:t>Stacked</a:t>
            </a:r>
            <a:endParaRPr b="1" sz="4200">
              <a:latin typeface="Calibri"/>
              <a:ea typeface="Calibri"/>
              <a:cs typeface="Calibri"/>
              <a:sym typeface="Calibri"/>
            </a:endParaRPr>
          </a:p>
        </p:txBody>
      </p:sp>
      <p:sp>
        <p:nvSpPr>
          <p:cNvPr id="458" name="Google Shape;458;g2664d694144_1_210"/>
          <p:cNvSpPr/>
          <p:nvPr/>
        </p:nvSpPr>
        <p:spPr>
          <a:xfrm>
            <a:off x="456825" y="2474225"/>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RidgeCV</a:t>
            </a:r>
            <a:endParaRPr b="1" sz="2100">
              <a:latin typeface="Calibri"/>
              <a:ea typeface="Calibri"/>
              <a:cs typeface="Calibri"/>
              <a:sym typeface="Calibri"/>
            </a:endParaRPr>
          </a:p>
        </p:txBody>
      </p:sp>
      <p:sp>
        <p:nvSpPr>
          <p:cNvPr id="459" name="Google Shape;459;g2664d694144_1_210"/>
          <p:cNvSpPr/>
          <p:nvPr/>
        </p:nvSpPr>
        <p:spPr>
          <a:xfrm>
            <a:off x="2462257" y="2474593"/>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LassoCV</a:t>
            </a:r>
            <a:endParaRPr b="1" sz="2100">
              <a:latin typeface="Calibri"/>
              <a:ea typeface="Calibri"/>
              <a:cs typeface="Calibri"/>
              <a:sym typeface="Calibri"/>
            </a:endParaRPr>
          </a:p>
        </p:txBody>
      </p:sp>
      <p:sp>
        <p:nvSpPr>
          <p:cNvPr id="460" name="Google Shape;460;g2664d694144_1_210"/>
          <p:cNvSpPr/>
          <p:nvPr/>
        </p:nvSpPr>
        <p:spPr>
          <a:xfrm>
            <a:off x="4467680" y="2474592"/>
            <a:ext cx="1920000" cy="785100"/>
          </a:xfrm>
          <a:prstGeom prst="roundRect">
            <a:avLst>
              <a:gd fmla="val 16667" name="adj"/>
            </a:avLst>
          </a:prstGeom>
          <a:solidFill>
            <a:srgbClr val="B4A7D6"/>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100">
                <a:solidFill>
                  <a:schemeClr val="dk1"/>
                </a:solidFill>
                <a:latin typeface="Calibri"/>
                <a:ea typeface="Calibri"/>
                <a:cs typeface="Calibri"/>
                <a:sym typeface="Calibri"/>
              </a:rPr>
              <a:t>KNeighbors</a:t>
            </a:r>
            <a:endParaRPr b="1" sz="2100">
              <a:latin typeface="Calibri"/>
              <a:ea typeface="Calibri"/>
              <a:cs typeface="Calibri"/>
              <a:sym typeface="Calibri"/>
            </a:endParaRPr>
          </a:p>
        </p:txBody>
      </p:sp>
      <p:cxnSp>
        <p:nvCxnSpPr>
          <p:cNvPr id="461" name="Google Shape;461;g2664d694144_1_210"/>
          <p:cNvCxnSpPr>
            <a:stCxn id="456" idx="2"/>
            <a:endCxn id="455" idx="0"/>
          </p:cNvCxnSpPr>
          <p:nvPr/>
        </p:nvCxnSpPr>
        <p:spPr>
          <a:xfrm>
            <a:off x="8839375" y="4189825"/>
            <a:ext cx="0" cy="642000"/>
          </a:xfrm>
          <a:prstGeom prst="straightConnector1">
            <a:avLst/>
          </a:prstGeom>
          <a:noFill/>
          <a:ln cap="flat" cmpd="sng" w="38100">
            <a:solidFill>
              <a:schemeClr val="dk2"/>
            </a:solidFill>
            <a:prstDash val="solid"/>
            <a:round/>
            <a:headEnd len="med" w="med" type="none"/>
            <a:tailEnd len="med" w="med" type="triangle"/>
          </a:ln>
        </p:spPr>
      </p:cxnSp>
      <p:cxnSp>
        <p:nvCxnSpPr>
          <p:cNvPr id="462" name="Google Shape;462;g2664d694144_1_210"/>
          <p:cNvCxnSpPr/>
          <p:nvPr/>
        </p:nvCxnSpPr>
        <p:spPr>
          <a:xfrm flipH="1">
            <a:off x="3410400" y="4831850"/>
            <a:ext cx="23700" cy="2787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664d694144_2_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Analysis from clustering</a:t>
            </a:r>
            <a:endParaRPr/>
          </a:p>
        </p:txBody>
      </p:sp>
      <p:sp>
        <p:nvSpPr>
          <p:cNvPr id="469" name="Google Shape;469;g2664d694144_2_0"/>
          <p:cNvSpPr txBox="1"/>
          <p:nvPr>
            <p:ph idx="1" type="body"/>
          </p:nvPr>
        </p:nvSpPr>
        <p:spPr>
          <a:xfrm>
            <a:off x="7249450" y="1825625"/>
            <a:ext cx="4104300" cy="4351200"/>
          </a:xfrm>
          <a:prstGeom prst="rect">
            <a:avLst/>
          </a:prstGeom>
        </p:spPr>
        <p:txBody>
          <a:bodyPr anchorCtr="0" anchor="t" bIns="45700" lIns="91425" spcFirstLastPara="1" rIns="91425" wrap="square" tIns="45700">
            <a:normAutofit/>
          </a:bodyPr>
          <a:lstStyle/>
          <a:p>
            <a:pPr indent="-374650" lvl="0" marL="457200" rtl="0" algn="l">
              <a:spcBef>
                <a:spcPts val="1000"/>
              </a:spcBef>
              <a:spcAft>
                <a:spcPts val="0"/>
              </a:spcAft>
              <a:buSzPts val="2300"/>
              <a:buChar char="●"/>
            </a:pPr>
            <a:r>
              <a:rPr lang="en-US" sz="2300"/>
              <a:t>Average daily income versus CPI in 2020</a:t>
            </a:r>
            <a:endParaRPr sz="2300"/>
          </a:p>
          <a:p>
            <a:pPr indent="0" lvl="0" marL="457200" rtl="0" algn="l">
              <a:spcBef>
                <a:spcPts val="1000"/>
              </a:spcBef>
              <a:spcAft>
                <a:spcPts val="0"/>
              </a:spcAft>
              <a:buNone/>
            </a:pPr>
            <a:r>
              <a:t/>
            </a:r>
            <a:endParaRPr sz="2300"/>
          </a:p>
          <a:p>
            <a:pPr indent="-374650" lvl="0" marL="457200" rtl="0" algn="l">
              <a:spcBef>
                <a:spcPts val="1000"/>
              </a:spcBef>
              <a:spcAft>
                <a:spcPts val="0"/>
              </a:spcAft>
              <a:buSzPts val="2300"/>
              <a:buChar char="●"/>
            </a:pPr>
            <a:r>
              <a:rPr lang="en-US" sz="2300"/>
              <a:t>Two</a:t>
            </a:r>
            <a:r>
              <a:rPr lang="en-US" sz="2300"/>
              <a:t> clusters</a:t>
            </a:r>
            <a:endParaRPr sz="2300"/>
          </a:p>
          <a:p>
            <a:pPr indent="0" lvl="0" marL="0" rtl="0" algn="l">
              <a:spcBef>
                <a:spcPts val="1000"/>
              </a:spcBef>
              <a:spcAft>
                <a:spcPts val="0"/>
              </a:spcAft>
              <a:buNone/>
            </a:pPr>
            <a:r>
              <a:t/>
            </a:r>
            <a:endParaRPr sz="2300"/>
          </a:p>
          <a:p>
            <a:pPr indent="0" lvl="0" marL="0" rtl="0" algn="l">
              <a:spcBef>
                <a:spcPts val="1000"/>
              </a:spcBef>
              <a:spcAft>
                <a:spcPts val="0"/>
              </a:spcAft>
              <a:buNone/>
            </a:pPr>
            <a:r>
              <a:t/>
            </a:r>
            <a:endParaRPr sz="2300"/>
          </a:p>
          <a:p>
            <a:pPr indent="-374650" lvl="0" marL="457200" rtl="0" algn="l">
              <a:spcBef>
                <a:spcPts val="1000"/>
              </a:spcBef>
              <a:spcAft>
                <a:spcPts val="0"/>
              </a:spcAft>
              <a:buSzPts val="2300"/>
              <a:buChar char="●"/>
            </a:pPr>
            <a:r>
              <a:rPr lang="en-US" sz="2300"/>
              <a:t>Roughly low and high CPI</a:t>
            </a:r>
            <a:endParaRPr sz="2300"/>
          </a:p>
          <a:p>
            <a:pPr indent="0" lvl="0" marL="0" rtl="0" algn="l">
              <a:spcBef>
                <a:spcPts val="1000"/>
              </a:spcBef>
              <a:spcAft>
                <a:spcPts val="0"/>
              </a:spcAft>
              <a:buNone/>
            </a:pPr>
            <a:r>
              <a:t/>
            </a:r>
            <a:endParaRPr/>
          </a:p>
        </p:txBody>
      </p:sp>
      <p:sp>
        <p:nvSpPr>
          <p:cNvPr id="470" name="Google Shape;470;g2664d694144_2_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1" name="Google Shape;471;g2664d694144_2_0"/>
          <p:cNvPicPr preferRelativeResize="0"/>
          <p:nvPr/>
        </p:nvPicPr>
        <p:blipFill>
          <a:blip r:embed="rId3">
            <a:alphaModFix/>
          </a:blip>
          <a:stretch>
            <a:fillRect/>
          </a:stretch>
        </p:blipFill>
        <p:spPr>
          <a:xfrm>
            <a:off x="-66800" y="1553500"/>
            <a:ext cx="8146100" cy="48876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g2664d694144_2_7"/>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Daily Income clusters visualized </a:t>
            </a:r>
            <a:endParaRPr/>
          </a:p>
        </p:txBody>
      </p:sp>
      <p:sp>
        <p:nvSpPr>
          <p:cNvPr id="478" name="Google Shape;478;g2664d694144_2_7"/>
          <p:cNvSpPr txBox="1"/>
          <p:nvPr>
            <p:ph idx="1" type="body"/>
          </p:nvPr>
        </p:nvSpPr>
        <p:spPr>
          <a:xfrm>
            <a:off x="838200" y="1825625"/>
            <a:ext cx="35244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Most of northern Europe, Canada, Japan and Australia</a:t>
            </a:r>
            <a:endParaRPr/>
          </a:p>
          <a:p>
            <a:pPr indent="-342900" lvl="0" marL="457200" rtl="0" algn="l">
              <a:spcBef>
                <a:spcPts val="0"/>
              </a:spcBef>
              <a:spcAft>
                <a:spcPts val="0"/>
              </a:spcAft>
              <a:buSzPts val="1800"/>
              <a:buChar char="●"/>
            </a:pPr>
            <a:r>
              <a:rPr lang="en-US"/>
              <a:t>US, Chile, New Zealand (non clusters)</a:t>
            </a:r>
            <a:endParaRPr/>
          </a:p>
          <a:p>
            <a:pPr indent="-342900" lvl="0" marL="457200" rtl="0" algn="l">
              <a:spcBef>
                <a:spcPts val="0"/>
              </a:spcBef>
              <a:spcAft>
                <a:spcPts val="0"/>
              </a:spcAft>
              <a:buSzPts val="1800"/>
              <a:buChar char="●"/>
            </a:pPr>
            <a:r>
              <a:rPr lang="en-US"/>
              <a:t>Rest of world  </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479" name="Google Shape;479;g2664d694144_2_7"/>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0" name="Google Shape;480;g2664d694144_2_7"/>
          <p:cNvPicPr preferRelativeResize="0"/>
          <p:nvPr/>
        </p:nvPicPr>
        <p:blipFill>
          <a:blip r:embed="rId3">
            <a:alphaModFix/>
          </a:blip>
          <a:stretch>
            <a:fillRect/>
          </a:stretch>
        </p:blipFill>
        <p:spPr>
          <a:xfrm>
            <a:off x="3219450" y="0"/>
            <a:ext cx="11845651" cy="8464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g2664d694144_2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Democracy VS corruption </a:t>
            </a:r>
            <a:endParaRPr/>
          </a:p>
        </p:txBody>
      </p:sp>
      <p:sp>
        <p:nvSpPr>
          <p:cNvPr id="487" name="Google Shape;487;g2664d694144_2_14"/>
          <p:cNvSpPr txBox="1"/>
          <p:nvPr>
            <p:ph idx="1" type="body"/>
          </p:nvPr>
        </p:nvSpPr>
        <p:spPr>
          <a:xfrm>
            <a:off x="7581900" y="1825625"/>
            <a:ext cx="37719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Four clusters</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Ascending order (less corrupt) </a:t>
            </a:r>
            <a:endParaRPr/>
          </a:p>
        </p:txBody>
      </p:sp>
      <p:sp>
        <p:nvSpPr>
          <p:cNvPr id="488" name="Google Shape;488;g2664d694144_2_1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9" name="Google Shape;489;g2664d694144_2_14"/>
          <p:cNvPicPr preferRelativeResize="0"/>
          <p:nvPr/>
        </p:nvPicPr>
        <p:blipFill>
          <a:blip r:embed="rId3">
            <a:alphaModFix/>
          </a:blip>
          <a:stretch>
            <a:fillRect/>
          </a:stretch>
        </p:blipFill>
        <p:spPr>
          <a:xfrm>
            <a:off x="-449825" y="1466850"/>
            <a:ext cx="9144000" cy="5486400"/>
          </a:xfrm>
          <a:prstGeom prst="rect">
            <a:avLst/>
          </a:prstGeom>
          <a:noFill/>
          <a:ln>
            <a:noFill/>
          </a:ln>
        </p:spPr>
      </p:pic>
      <p:pic>
        <p:nvPicPr>
          <p:cNvPr id="490" name="Google Shape;490;g2664d694144_2_14"/>
          <p:cNvPicPr preferRelativeResize="0"/>
          <p:nvPr/>
        </p:nvPicPr>
        <p:blipFill>
          <a:blip r:embed="rId4">
            <a:alphaModFix/>
          </a:blip>
          <a:stretch>
            <a:fillRect/>
          </a:stretch>
        </p:blipFill>
        <p:spPr>
          <a:xfrm>
            <a:off x="8432999" y="152400"/>
            <a:ext cx="2351163" cy="14605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g2664d694144_2_2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map for democracy and corruption</a:t>
            </a:r>
            <a:endParaRPr/>
          </a:p>
        </p:txBody>
      </p:sp>
      <p:sp>
        <p:nvSpPr>
          <p:cNvPr id="497" name="Google Shape;497;g2664d694144_2_21"/>
          <p:cNvSpPr txBox="1"/>
          <p:nvPr>
            <p:ph idx="1" type="body"/>
          </p:nvPr>
        </p:nvSpPr>
        <p:spPr>
          <a:xfrm>
            <a:off x="449300" y="1825625"/>
            <a:ext cx="3324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Canada with northern Europe and Australia</a:t>
            </a:r>
            <a:endParaRPr/>
          </a:p>
        </p:txBody>
      </p:sp>
      <p:sp>
        <p:nvSpPr>
          <p:cNvPr id="498" name="Google Shape;498;g2664d694144_2_2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9" name="Google Shape;499;g2664d694144_2_21"/>
          <p:cNvPicPr preferRelativeResize="0"/>
          <p:nvPr/>
        </p:nvPicPr>
        <p:blipFill>
          <a:blip r:embed="rId3">
            <a:alphaModFix/>
          </a:blip>
          <a:stretch>
            <a:fillRect/>
          </a:stretch>
        </p:blipFill>
        <p:spPr>
          <a:xfrm>
            <a:off x="2273400" y="-102150"/>
            <a:ext cx="12192001" cy="79446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664d694144_2_35"/>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Fertility and Corruption</a:t>
            </a:r>
            <a:endParaRPr/>
          </a:p>
        </p:txBody>
      </p:sp>
      <p:sp>
        <p:nvSpPr>
          <p:cNvPr id="506" name="Google Shape;506;g2664d694144_2_35"/>
          <p:cNvSpPr txBox="1"/>
          <p:nvPr>
            <p:ph idx="1" type="body"/>
          </p:nvPr>
        </p:nvSpPr>
        <p:spPr>
          <a:xfrm>
            <a:off x="7602675" y="1825625"/>
            <a:ext cx="37512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Many non clusters</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A very large cluster</a:t>
            </a:r>
            <a:endParaRPr/>
          </a:p>
          <a:p>
            <a:pPr indent="0" lvl="0" marL="0" rtl="0" algn="l">
              <a:spcBef>
                <a:spcPts val="1000"/>
              </a:spcBef>
              <a:spcAft>
                <a:spcPts val="0"/>
              </a:spcAft>
              <a:buNone/>
            </a:pPr>
            <a:r>
              <a:t/>
            </a:r>
            <a:endParaRPr/>
          </a:p>
          <a:p>
            <a:pPr indent="0" lvl="0" marL="0" rtl="0" algn="l">
              <a:spcBef>
                <a:spcPts val="1000"/>
              </a:spcBef>
              <a:spcAft>
                <a:spcPts val="0"/>
              </a:spcAft>
              <a:buNone/>
            </a:pPr>
            <a:r>
              <a:t/>
            </a:r>
            <a:endParaRPr/>
          </a:p>
        </p:txBody>
      </p:sp>
      <p:sp>
        <p:nvSpPr>
          <p:cNvPr id="507" name="Google Shape;507;g2664d694144_2_35"/>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8" name="Google Shape;508;g2664d694144_2_35"/>
          <p:cNvPicPr preferRelativeResize="0"/>
          <p:nvPr/>
        </p:nvPicPr>
        <p:blipFill>
          <a:blip r:embed="rId3">
            <a:alphaModFix/>
          </a:blip>
          <a:stretch>
            <a:fillRect/>
          </a:stretch>
        </p:blipFill>
        <p:spPr>
          <a:xfrm>
            <a:off x="-230700" y="1690825"/>
            <a:ext cx="9062975" cy="516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664d694144_2_4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Now on the map</a:t>
            </a:r>
            <a:endParaRPr/>
          </a:p>
        </p:txBody>
      </p:sp>
      <p:sp>
        <p:nvSpPr>
          <p:cNvPr id="515" name="Google Shape;515;g2664d694144_2_42"/>
          <p:cNvSpPr txBox="1"/>
          <p:nvPr>
            <p:ph idx="1" type="body"/>
          </p:nvPr>
        </p:nvSpPr>
        <p:spPr>
          <a:xfrm>
            <a:off x="371700" y="1825625"/>
            <a:ext cx="35778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US now with Canada, Northern Europe, Japan, New Zealand and Australia</a:t>
            </a:r>
            <a:endParaRPr/>
          </a:p>
          <a:p>
            <a:pPr indent="-342900" lvl="0" marL="457200" rtl="0" algn="l">
              <a:spcBef>
                <a:spcPts val="0"/>
              </a:spcBef>
              <a:spcAft>
                <a:spcPts val="0"/>
              </a:spcAft>
              <a:buSzPts val="1800"/>
              <a:buChar char="●"/>
            </a:pPr>
            <a:r>
              <a:rPr lang="en-US"/>
              <a:t>Huge variety for blue</a:t>
            </a:r>
            <a:endParaRPr/>
          </a:p>
        </p:txBody>
      </p:sp>
      <p:sp>
        <p:nvSpPr>
          <p:cNvPr id="516" name="Google Shape;516;g2664d694144_2_4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7" name="Google Shape;517;g2664d694144_2_42"/>
          <p:cNvPicPr preferRelativeResize="0"/>
          <p:nvPr/>
        </p:nvPicPr>
        <p:blipFill>
          <a:blip r:embed="rId3">
            <a:alphaModFix/>
          </a:blip>
          <a:stretch>
            <a:fillRect/>
          </a:stretch>
        </p:blipFill>
        <p:spPr>
          <a:xfrm>
            <a:off x="2843625" y="-1462775"/>
            <a:ext cx="12445226" cy="101114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664d694144_0_1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Our Data (to be fixed)</a:t>
            </a:r>
            <a:endParaRPr/>
          </a:p>
        </p:txBody>
      </p:sp>
      <p:sp>
        <p:nvSpPr>
          <p:cNvPr id="114" name="Google Shape;114;g2664d694144_0_14"/>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What we used to predict global corruption?</a:t>
            </a:r>
            <a:endParaRPr/>
          </a:p>
          <a:p>
            <a:pPr indent="0" lvl="0" marL="457200" rtl="0" algn="l">
              <a:spcBef>
                <a:spcPts val="1000"/>
              </a:spcBef>
              <a:spcAft>
                <a:spcPts val="0"/>
              </a:spcAft>
              <a:buNone/>
            </a:pPr>
            <a:r>
              <a:t/>
            </a:r>
            <a:endParaRPr/>
          </a:p>
          <a:p>
            <a:pPr indent="-342900" lvl="1" marL="914400" rtl="0" algn="l">
              <a:spcBef>
                <a:spcPts val="500"/>
              </a:spcBef>
              <a:spcAft>
                <a:spcPts val="0"/>
              </a:spcAft>
              <a:buSzPts val="1800"/>
              <a:buChar char="•"/>
            </a:pPr>
            <a:r>
              <a:rPr lang="en-US"/>
              <a:t>Wealth of the country </a:t>
            </a:r>
            <a:endParaRPr/>
          </a:p>
          <a:p>
            <a:pPr indent="-342900" lvl="1" marL="914400" rtl="0" algn="l">
              <a:spcBef>
                <a:spcPts val="0"/>
              </a:spcBef>
              <a:spcAft>
                <a:spcPts val="0"/>
              </a:spcAft>
              <a:buSzPts val="1800"/>
              <a:buChar char="•"/>
            </a:pPr>
            <a:r>
              <a:rPr lang="en-US"/>
              <a:t>Political indicators </a:t>
            </a:r>
            <a:endParaRPr/>
          </a:p>
          <a:p>
            <a:pPr indent="-342900" lvl="1" marL="914400" rtl="0" algn="l">
              <a:spcBef>
                <a:spcPts val="0"/>
              </a:spcBef>
              <a:spcAft>
                <a:spcPts val="0"/>
              </a:spcAft>
              <a:buSzPts val="1800"/>
              <a:buChar char="•"/>
            </a:pPr>
            <a:r>
              <a:rPr lang="en-US"/>
              <a:t>Press freedom</a:t>
            </a:r>
            <a:endParaRPr/>
          </a:p>
          <a:p>
            <a:pPr indent="-342900" lvl="1" marL="914400" rtl="0" algn="l">
              <a:spcBef>
                <a:spcPts val="0"/>
              </a:spcBef>
              <a:spcAft>
                <a:spcPts val="0"/>
              </a:spcAft>
              <a:buSzPts val="1800"/>
              <a:buChar char="•"/>
            </a:pPr>
            <a:r>
              <a:rPr lang="en-US"/>
              <a:t>Quality of life indicators</a:t>
            </a:r>
            <a:endParaRPr/>
          </a:p>
          <a:p>
            <a:pPr indent="-342900" lvl="1" marL="914400" rtl="0" algn="l">
              <a:spcBef>
                <a:spcPts val="0"/>
              </a:spcBef>
              <a:spcAft>
                <a:spcPts val="0"/>
              </a:spcAft>
              <a:buSzPts val="1800"/>
              <a:buChar char="•"/>
            </a:pPr>
            <a:r>
              <a:rPr lang="en-US"/>
              <a:t>Ethnic and religious division </a:t>
            </a:r>
            <a:endParaRPr/>
          </a:p>
          <a:p>
            <a:pPr indent="-342900" lvl="1" marL="914400" rtl="0" algn="l">
              <a:spcBef>
                <a:spcPts val="0"/>
              </a:spcBef>
              <a:spcAft>
                <a:spcPts val="0"/>
              </a:spcAft>
              <a:buSzPts val="1800"/>
              <a:buChar char="•"/>
            </a:pPr>
            <a:r>
              <a:rPr lang="en-US"/>
              <a:t>Social norms</a:t>
            </a:r>
            <a:endParaRPr/>
          </a:p>
          <a:p>
            <a:pPr indent="-342900" lvl="1" marL="914400" rtl="0" algn="l">
              <a:spcBef>
                <a:spcPts val="0"/>
              </a:spcBef>
              <a:spcAft>
                <a:spcPts val="0"/>
              </a:spcAft>
              <a:buSzPts val="1800"/>
              <a:buChar char="•"/>
            </a:pPr>
            <a:r>
              <a:rPr lang="en-US"/>
              <a:t>Public health indicators</a:t>
            </a:r>
            <a:endParaRPr/>
          </a:p>
        </p:txBody>
      </p:sp>
      <p:sp>
        <p:nvSpPr>
          <p:cNvPr id="115" name="Google Shape;115;g2664d694144_0_1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16" name="Google Shape;116;g2664d694144_0_14"/>
          <p:cNvPicPr preferRelativeResize="0"/>
          <p:nvPr/>
        </p:nvPicPr>
        <p:blipFill>
          <a:blip r:embed="rId3">
            <a:alphaModFix/>
          </a:blip>
          <a:stretch>
            <a:fillRect/>
          </a:stretch>
        </p:blipFill>
        <p:spPr>
          <a:xfrm>
            <a:off x="5815700" y="2296775"/>
            <a:ext cx="6106499" cy="41873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664d694144_2_5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Principle Component Analysis </a:t>
            </a:r>
            <a:endParaRPr/>
          </a:p>
        </p:txBody>
      </p:sp>
      <p:sp>
        <p:nvSpPr>
          <p:cNvPr id="524" name="Google Shape;524;g2664d694144_2_51"/>
          <p:cNvSpPr txBox="1"/>
          <p:nvPr>
            <p:ph idx="1" type="body"/>
          </p:nvPr>
        </p:nvSpPr>
        <p:spPr>
          <a:xfrm>
            <a:off x="7006175" y="1825625"/>
            <a:ext cx="4762500" cy="4630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Elbow at four </a:t>
            </a:r>
            <a:r>
              <a:rPr lang="en-US"/>
              <a:t>principal</a:t>
            </a:r>
            <a:r>
              <a:rPr lang="en-US"/>
              <a:t> components</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Achieved a score of 0.73</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Using max amount of components only yields 0.83</a:t>
            </a:r>
            <a:endParaRPr/>
          </a:p>
        </p:txBody>
      </p:sp>
      <p:sp>
        <p:nvSpPr>
          <p:cNvPr id="525" name="Google Shape;525;g2664d694144_2_51"/>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6" name="Google Shape;526;g2664d694144_2_51"/>
          <p:cNvPicPr preferRelativeResize="0"/>
          <p:nvPr/>
        </p:nvPicPr>
        <p:blipFill>
          <a:blip r:embed="rId3">
            <a:alphaModFix/>
          </a:blip>
          <a:stretch>
            <a:fillRect/>
          </a:stretch>
        </p:blipFill>
        <p:spPr>
          <a:xfrm>
            <a:off x="-486600" y="1291175"/>
            <a:ext cx="8085425" cy="5566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664d694144_0_20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Conclusions</a:t>
            </a:r>
            <a:endParaRPr/>
          </a:p>
        </p:txBody>
      </p:sp>
      <p:sp>
        <p:nvSpPr>
          <p:cNvPr id="533" name="Google Shape;533;g2664d694144_0_204"/>
          <p:cNvSpPr txBox="1"/>
          <p:nvPr>
            <p:ph idx="1" type="body"/>
          </p:nvPr>
        </p:nvSpPr>
        <p:spPr>
          <a:xfrm>
            <a:off x="838200" y="1825625"/>
            <a:ext cx="10515600" cy="51567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Corruption is not improving globally with the current trends!</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lang="en-US"/>
              <a:t>The three most heavily weighted features </a:t>
            </a:r>
            <a:endParaRPr/>
          </a:p>
          <a:p>
            <a:pPr indent="-342900" lvl="1" marL="914400" rtl="0" algn="l">
              <a:spcBef>
                <a:spcPts val="0"/>
              </a:spcBef>
              <a:spcAft>
                <a:spcPts val="0"/>
              </a:spcAft>
              <a:buSzPts val="1800"/>
              <a:buChar char="•"/>
            </a:pPr>
            <a:r>
              <a:rPr lang="en-US"/>
              <a:t>were avrg_daily_income, democracy_index, fertility_rate. </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Features are geographically clustered as well meaning countries could impact each other</a:t>
            </a:r>
            <a:endParaRPr/>
          </a:p>
          <a:p>
            <a:pPr indent="0" lvl="0" marL="457200" rtl="0" algn="l">
              <a:spcBef>
                <a:spcPts val="1000"/>
              </a:spcBef>
              <a:spcAft>
                <a:spcPts val="0"/>
              </a:spcAft>
              <a:buNone/>
            </a:pPr>
            <a:r>
              <a:t/>
            </a:r>
            <a:endParaRPr/>
          </a:p>
          <a:p>
            <a:pPr indent="-342900" lvl="0" marL="457200" rtl="0" algn="l">
              <a:spcBef>
                <a:spcPts val="1000"/>
              </a:spcBef>
              <a:spcAft>
                <a:spcPts val="0"/>
              </a:spcAft>
              <a:buSzPts val="1800"/>
              <a:buChar char="•"/>
            </a:pPr>
            <a:r>
              <a:rPr b="1" lang="en-US"/>
              <a:t>Boosted RandomForest</a:t>
            </a:r>
            <a:r>
              <a:rPr lang="en-US"/>
              <a:t> scored highest (</a:t>
            </a:r>
            <a:r>
              <a:rPr lang="en-US"/>
              <a:t>0.981</a:t>
            </a:r>
            <a:r>
              <a:rPr lang="en-US"/>
              <a:t>). </a:t>
            </a:r>
            <a:endParaRPr/>
          </a:p>
        </p:txBody>
      </p:sp>
      <p:sp>
        <p:nvSpPr>
          <p:cNvPr id="534" name="Google Shape;534;g2664d694144_0_20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g2664d694144_0_36"/>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CPI in 2022</a:t>
            </a:r>
            <a:endParaRPr/>
          </a:p>
        </p:txBody>
      </p:sp>
      <p:sp>
        <p:nvSpPr>
          <p:cNvPr id="123" name="Google Shape;123;g2664d694144_0_36"/>
          <p:cNvSpPr txBox="1"/>
          <p:nvPr>
            <p:ph idx="1" type="body"/>
          </p:nvPr>
        </p:nvSpPr>
        <p:spPr>
          <a:xfrm>
            <a:off x="8360350" y="2064275"/>
            <a:ext cx="2993700" cy="41124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SzPts val="1600"/>
              <a:buChar char="•"/>
            </a:pPr>
            <a:r>
              <a:rPr lang="en-US" sz="2600"/>
              <a:t>Different regions</a:t>
            </a:r>
            <a:endParaRPr sz="2600"/>
          </a:p>
        </p:txBody>
      </p:sp>
      <p:sp>
        <p:nvSpPr>
          <p:cNvPr id="124" name="Google Shape;124;g2664d694144_0_36"/>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25" name="Google Shape;125;g2664d694144_0_36"/>
          <p:cNvPicPr preferRelativeResize="0"/>
          <p:nvPr/>
        </p:nvPicPr>
        <p:blipFill>
          <a:blip r:embed="rId3">
            <a:alphaModFix/>
          </a:blip>
          <a:stretch>
            <a:fillRect/>
          </a:stretch>
        </p:blipFill>
        <p:spPr>
          <a:xfrm>
            <a:off x="628075" y="1690825"/>
            <a:ext cx="7514374" cy="4981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g2664d694144_0_44"/>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Goods and not Goods in 2022</a:t>
            </a:r>
            <a:endParaRPr/>
          </a:p>
        </p:txBody>
      </p:sp>
      <p:sp>
        <p:nvSpPr>
          <p:cNvPr id="132" name="Google Shape;132;g2664d694144_0_44"/>
          <p:cNvSpPr txBox="1"/>
          <p:nvPr>
            <p:ph idx="1" type="body"/>
          </p:nvPr>
        </p:nvSpPr>
        <p:spPr>
          <a:xfrm>
            <a:off x="7958950" y="2121625"/>
            <a:ext cx="3876300" cy="4055400"/>
          </a:xfrm>
          <a:prstGeom prst="rect">
            <a:avLst/>
          </a:prstGeom>
        </p:spPr>
        <p:txBody>
          <a:bodyPr anchorCtr="0" anchor="t" bIns="45700" lIns="91425" spcFirstLastPara="1" rIns="91425" wrap="square" tIns="45700">
            <a:normAutofit/>
          </a:bodyPr>
          <a:lstStyle/>
          <a:p>
            <a:pPr indent="-317500" lvl="0" marL="457200" rtl="0" algn="l">
              <a:spcBef>
                <a:spcPts val="1000"/>
              </a:spcBef>
              <a:spcAft>
                <a:spcPts val="0"/>
              </a:spcAft>
              <a:buSzPts val="1400"/>
              <a:buChar char="•"/>
            </a:pPr>
            <a:r>
              <a:rPr lang="en-US" sz="2400"/>
              <a:t>Last 10 years for the first and last countries</a:t>
            </a:r>
            <a:endParaRPr sz="2400"/>
          </a:p>
          <a:p>
            <a:pPr indent="0" lvl="0" marL="0" rtl="0" algn="l">
              <a:spcBef>
                <a:spcPts val="1000"/>
              </a:spcBef>
              <a:spcAft>
                <a:spcPts val="0"/>
              </a:spcAft>
              <a:buNone/>
            </a:pPr>
            <a:r>
              <a:t/>
            </a:r>
            <a:endParaRPr sz="2400"/>
          </a:p>
          <a:p>
            <a:pPr indent="-317500" lvl="0" marL="457200" rtl="0" algn="l">
              <a:spcBef>
                <a:spcPts val="1000"/>
              </a:spcBef>
              <a:spcAft>
                <a:spcPts val="0"/>
              </a:spcAft>
              <a:buSzPts val="1400"/>
              <a:buChar char="•"/>
            </a:pPr>
            <a:r>
              <a:rPr lang="en-US" sz="2400"/>
              <a:t>No improvements</a:t>
            </a:r>
            <a:endParaRPr sz="2400"/>
          </a:p>
        </p:txBody>
      </p:sp>
      <p:sp>
        <p:nvSpPr>
          <p:cNvPr id="133" name="Google Shape;133;g2664d694144_0_44"/>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34" name="Google Shape;134;g2664d694144_0_44"/>
          <p:cNvPicPr preferRelativeResize="0"/>
          <p:nvPr/>
        </p:nvPicPr>
        <p:blipFill>
          <a:blip r:embed="rId3">
            <a:alphaModFix/>
          </a:blip>
          <a:stretch>
            <a:fillRect/>
          </a:stretch>
        </p:blipFill>
        <p:spPr>
          <a:xfrm>
            <a:off x="897850" y="1690813"/>
            <a:ext cx="6763122" cy="4862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664d694144_0_52"/>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How is the World Doing?</a:t>
            </a:r>
            <a:endParaRPr/>
          </a:p>
        </p:txBody>
      </p:sp>
      <p:sp>
        <p:nvSpPr>
          <p:cNvPr id="141" name="Google Shape;141;g2664d694144_0_52"/>
          <p:cNvSpPr txBox="1"/>
          <p:nvPr>
            <p:ph idx="1" type="body"/>
          </p:nvPr>
        </p:nvSpPr>
        <p:spPr>
          <a:xfrm>
            <a:off x="8062175" y="1825625"/>
            <a:ext cx="32916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World average is going down</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55 countries had their decade’s minimum in 2022</a:t>
            </a:r>
            <a:endParaRPr/>
          </a:p>
        </p:txBody>
      </p:sp>
      <p:sp>
        <p:nvSpPr>
          <p:cNvPr id="142" name="Google Shape;142;g2664d694144_0_52"/>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43" name="Google Shape;143;g2664d694144_0_52"/>
          <p:cNvPicPr preferRelativeResize="0"/>
          <p:nvPr/>
        </p:nvPicPr>
        <p:blipFill>
          <a:blip r:embed="rId3">
            <a:alphaModFix/>
          </a:blip>
          <a:stretch>
            <a:fillRect/>
          </a:stretch>
        </p:blipFill>
        <p:spPr>
          <a:xfrm>
            <a:off x="484975" y="1625350"/>
            <a:ext cx="7334768" cy="48623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664d694144_0_6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Overall CPI Distribution </a:t>
            </a:r>
            <a:endParaRPr/>
          </a:p>
        </p:txBody>
      </p:sp>
      <p:sp>
        <p:nvSpPr>
          <p:cNvPr id="150" name="Google Shape;150;g2664d694144_0_60"/>
          <p:cNvSpPr txBox="1"/>
          <p:nvPr>
            <p:ph idx="1" type="body"/>
          </p:nvPr>
        </p:nvSpPr>
        <p:spPr>
          <a:xfrm>
            <a:off x="8188325" y="1825625"/>
            <a:ext cx="31653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US"/>
              <a:t>Right skewed</a:t>
            </a:r>
            <a:endParaRPr/>
          </a:p>
          <a:p>
            <a:pPr indent="0" lvl="0" marL="0" rtl="0" algn="l">
              <a:spcBef>
                <a:spcPts val="1000"/>
              </a:spcBef>
              <a:spcAft>
                <a:spcPts val="0"/>
              </a:spcAft>
              <a:buNone/>
            </a:pPr>
            <a:r>
              <a:t/>
            </a:r>
            <a:endParaRPr/>
          </a:p>
          <a:p>
            <a:pPr indent="-342900" lvl="0" marL="457200" rtl="0" algn="l">
              <a:spcBef>
                <a:spcPts val="1000"/>
              </a:spcBef>
              <a:spcAft>
                <a:spcPts val="0"/>
              </a:spcAft>
              <a:buSzPts val="1800"/>
              <a:buChar char="•"/>
            </a:pPr>
            <a:r>
              <a:rPr lang="en-US"/>
              <a:t>No outliers</a:t>
            </a:r>
            <a:endParaRPr/>
          </a:p>
        </p:txBody>
      </p:sp>
      <p:sp>
        <p:nvSpPr>
          <p:cNvPr id="151" name="Google Shape;151;g2664d694144_0_60"/>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52" name="Google Shape;152;g2664d694144_0_60"/>
          <p:cNvPicPr preferRelativeResize="0"/>
          <p:nvPr/>
        </p:nvPicPr>
        <p:blipFill>
          <a:blip r:embed="rId3">
            <a:alphaModFix/>
          </a:blip>
          <a:stretch>
            <a:fillRect/>
          </a:stretch>
        </p:blipFill>
        <p:spPr>
          <a:xfrm>
            <a:off x="1048426" y="1690825"/>
            <a:ext cx="6348574" cy="4928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664d694144_0_68"/>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Zimbabwe over Time</a:t>
            </a:r>
            <a:endParaRPr/>
          </a:p>
        </p:txBody>
      </p:sp>
      <p:sp>
        <p:nvSpPr>
          <p:cNvPr id="159" name="Google Shape;159;g2664d694144_0_68"/>
          <p:cNvSpPr txBox="1"/>
          <p:nvPr>
            <p:ph idx="1" type="body"/>
          </p:nvPr>
        </p:nvSpPr>
        <p:spPr>
          <a:xfrm>
            <a:off x="838200" y="1825625"/>
            <a:ext cx="10515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60" name="Google Shape;160;g2664d694144_0_68"/>
          <p:cNvSpPr txBox="1"/>
          <p:nvPr>
            <p:ph idx="12" type="sldNum"/>
          </p:nvPr>
        </p:nvSpPr>
        <p:spPr>
          <a:xfrm>
            <a:off x="8694175" y="6176963"/>
            <a:ext cx="27432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61" name="Google Shape;161;g2664d694144_0_68"/>
          <p:cNvPicPr preferRelativeResize="0"/>
          <p:nvPr/>
        </p:nvPicPr>
        <p:blipFill>
          <a:blip r:embed="rId3">
            <a:alphaModFix/>
          </a:blip>
          <a:stretch>
            <a:fillRect/>
          </a:stretch>
        </p:blipFill>
        <p:spPr>
          <a:xfrm>
            <a:off x="1903725" y="1690825"/>
            <a:ext cx="7481226" cy="49822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2023-12-01T01:27:37Z</dcterms:created>
  <dc:creator>Masoud Alfi</dc:creator>
</cp:coreProperties>
</file>